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75" r:id="rId6"/>
    <p:sldId id="277" r:id="rId7"/>
    <p:sldId id="276" r:id="rId8"/>
    <p:sldId id="278" r:id="rId9"/>
    <p:sldId id="274"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3772" autoAdjust="0"/>
  </p:normalViewPr>
  <p:slideViewPr>
    <p:cSldViewPr snapToGrid="0">
      <p:cViewPr varScale="1">
        <p:scale>
          <a:sx n="107" d="100"/>
          <a:sy n="107" d="100"/>
        </p:scale>
        <p:origin x="97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Coverage Rate Percentage by County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'Weighted Coverage Rate'!$AP$4</c:f>
              <c:strCache>
                <c:ptCount val="1"/>
                <c:pt idx="0">
                  <c:v>Unweighted % Outlets on Frame</c:v>
                </c:pt>
              </c:strCache>
            </c:strRef>
          </c:tx>
          <c:spPr>
            <a:solidFill>
              <a:srgbClr val="0070C0"/>
            </a:solidFill>
            <a:ln w="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'Weighted Coverage Rate'!$AN$5:$AN$21</c:f>
              <c:strCache>
                <c:ptCount val="17"/>
                <c:pt idx="0">
                  <c:v>Buncombe (2)</c:v>
                </c:pt>
                <c:pt idx="1">
                  <c:v>Anson (1)</c:v>
                </c:pt>
                <c:pt idx="2">
                  <c:v>Currituck (1)</c:v>
                </c:pt>
                <c:pt idx="3">
                  <c:v>Davidson (1)</c:v>
                </c:pt>
                <c:pt idx="4">
                  <c:v>Guilford (1)</c:v>
                </c:pt>
                <c:pt idx="5">
                  <c:v>Randolph (1)</c:v>
                </c:pt>
                <c:pt idx="6">
                  <c:v>Stanly (1)</c:v>
                </c:pt>
                <c:pt idx="7">
                  <c:v>Wilkes (1)</c:v>
                </c:pt>
                <c:pt idx="8">
                  <c:v>Durham (1)</c:v>
                </c:pt>
                <c:pt idx="9">
                  <c:v>Robeson (1)</c:v>
                </c:pt>
                <c:pt idx="10">
                  <c:v>Gaston (1)</c:v>
                </c:pt>
                <c:pt idx="11">
                  <c:v>Mecklenburg (4)</c:v>
                </c:pt>
                <c:pt idx="12">
                  <c:v>Orange (1)</c:v>
                </c:pt>
                <c:pt idx="13">
                  <c:v>Lenoir (1)</c:v>
                </c:pt>
                <c:pt idx="14">
                  <c:v>Brunswick (1)</c:v>
                </c:pt>
                <c:pt idx="15">
                  <c:v>Dare (1)</c:v>
                </c:pt>
                <c:pt idx="16">
                  <c:v>Wake (4)</c:v>
                </c:pt>
              </c:strCache>
            </c:strRef>
          </c:cat>
          <c:val>
            <c:numRef>
              <c:f>'Weighted Coverage Rate'!$AP$5:$AP$21</c:f>
              <c:numCache>
                <c:formatCode>0%</c:formatCode>
                <c:ptCount val="17"/>
                <c:pt idx="0">
                  <c:v>1</c:v>
                </c:pt>
                <c:pt idx="1">
                  <c:v>1</c:v>
                </c:pt>
                <c:pt idx="2">
                  <c:v>1</c:v>
                </c:pt>
                <c:pt idx="3">
                  <c:v>1</c:v>
                </c:pt>
                <c:pt idx="4">
                  <c:v>1</c:v>
                </c:pt>
                <c:pt idx="5">
                  <c:v>1</c:v>
                </c:pt>
                <c:pt idx="6">
                  <c:v>1</c:v>
                </c:pt>
                <c:pt idx="7">
                  <c:v>1</c:v>
                </c:pt>
                <c:pt idx="8">
                  <c:v>0.92592592592592593</c:v>
                </c:pt>
                <c:pt idx="9">
                  <c:v>0.91666666666666663</c:v>
                </c:pt>
                <c:pt idx="10">
                  <c:v>0.90476190476190477</c:v>
                </c:pt>
                <c:pt idx="11">
                  <c:v>0.9</c:v>
                </c:pt>
                <c:pt idx="12">
                  <c:v>0.8571428571428571</c:v>
                </c:pt>
                <c:pt idx="13">
                  <c:v>0.83333333333333337</c:v>
                </c:pt>
                <c:pt idx="14">
                  <c:v>0.66666666666666663</c:v>
                </c:pt>
                <c:pt idx="15">
                  <c:v>0.66666666666666663</c:v>
                </c:pt>
                <c:pt idx="16">
                  <c:v>0.65217391304347827</c:v>
                </c:pt>
              </c:numCache>
            </c:numRef>
          </c:val>
          <c:extLst>
            <c:ext xmlns:c16="http://schemas.microsoft.com/office/drawing/2014/chart" uri="{C3380CC4-5D6E-409C-BE32-E72D297353CC}">
              <c16:uniqueId val="{00000000-6F92-4FED-8042-3C6679BD0E96}"/>
            </c:ext>
          </c:extLst>
        </c:ser>
        <c:dLbls>
          <c:showLegendKey val="0"/>
          <c:showVal val="0"/>
          <c:showCatName val="0"/>
          <c:showSerName val="0"/>
          <c:showPercent val="0"/>
          <c:showBubbleSize val="0"/>
        </c:dLbls>
        <c:gapWidth val="56"/>
        <c:overlap val="-31"/>
        <c:axId val="93956592"/>
        <c:axId val="93954096"/>
        <c:extLst>
          <c:ext xmlns:c15="http://schemas.microsoft.com/office/drawing/2012/chart" uri="{02D57815-91ED-43cb-92C2-25804820EDAC}">
            <c15:filteredBarSeries>
              <c15:ser>
                <c:idx val="0"/>
                <c:order val="0"/>
                <c:tx>
                  <c:strRef>
                    <c:extLst>
                      <c:ext uri="{02D57815-91ED-43cb-92C2-25804820EDAC}">
                        <c15:formulaRef>
                          <c15:sqref>'Weighted Coverage Rate'!$AO$4</c15:sqref>
                        </c15:formulaRef>
                      </c:ext>
                    </c:extLst>
                    <c:strCache>
                      <c:ptCount val="1"/>
                      <c:pt idx="0">
                        <c:v>Census Tracts Sampled for County</c:v>
                      </c:pt>
                    </c:strCache>
                  </c:strRef>
                </c:tx>
                <c:spPr>
                  <a:solidFill>
                    <a:schemeClr val="accent1"/>
                  </a:solidFill>
                  <a:ln>
                    <a:noFill/>
                  </a:ln>
                  <a:effectLst/>
                </c:spPr>
                <c:invertIfNegative val="0"/>
                <c:cat>
                  <c:strRef>
                    <c:extLst>
                      <c:ext uri="{02D57815-91ED-43cb-92C2-25804820EDAC}">
                        <c15:formulaRef>
                          <c15:sqref>'Weighted Coverage Rate'!$AN$5:$AN$21</c15:sqref>
                        </c15:formulaRef>
                      </c:ext>
                    </c:extLst>
                    <c:strCache>
                      <c:ptCount val="17"/>
                      <c:pt idx="0">
                        <c:v>Buncombe (2)</c:v>
                      </c:pt>
                      <c:pt idx="1">
                        <c:v>Anson (1)</c:v>
                      </c:pt>
                      <c:pt idx="2">
                        <c:v>Currituck (1)</c:v>
                      </c:pt>
                      <c:pt idx="3">
                        <c:v>Davidson (1)</c:v>
                      </c:pt>
                      <c:pt idx="4">
                        <c:v>Guilford (1)</c:v>
                      </c:pt>
                      <c:pt idx="5">
                        <c:v>Randolph (1)</c:v>
                      </c:pt>
                      <c:pt idx="6">
                        <c:v>Stanly (1)</c:v>
                      </c:pt>
                      <c:pt idx="7">
                        <c:v>Wilkes (1)</c:v>
                      </c:pt>
                      <c:pt idx="8">
                        <c:v>Durham (1)</c:v>
                      </c:pt>
                      <c:pt idx="9">
                        <c:v>Robeson (1)</c:v>
                      </c:pt>
                      <c:pt idx="10">
                        <c:v>Gaston (1)</c:v>
                      </c:pt>
                      <c:pt idx="11">
                        <c:v>Mecklenburg (4)</c:v>
                      </c:pt>
                      <c:pt idx="12">
                        <c:v>Orange (1)</c:v>
                      </c:pt>
                      <c:pt idx="13">
                        <c:v>Lenoir (1)</c:v>
                      </c:pt>
                      <c:pt idx="14">
                        <c:v>Brunswick (1)</c:v>
                      </c:pt>
                      <c:pt idx="15">
                        <c:v>Dare (1)</c:v>
                      </c:pt>
                      <c:pt idx="16">
                        <c:v>Wake (4)</c:v>
                      </c:pt>
                    </c:strCache>
                  </c:strRef>
                </c:cat>
                <c:val>
                  <c:numRef>
                    <c:extLst>
                      <c:ext uri="{02D57815-91ED-43cb-92C2-25804820EDAC}">
                        <c15:formulaRef>
                          <c15:sqref>'Weighted Coverage Rate'!$AO$5:$AO$21</c15:sqref>
                        </c15:formulaRef>
                      </c:ext>
                    </c:extLst>
                    <c:numCache>
                      <c:formatCode>General</c:formatCode>
                      <c:ptCount val="17"/>
                      <c:pt idx="0">
                        <c:v>2</c:v>
                      </c:pt>
                      <c:pt idx="1">
                        <c:v>1</c:v>
                      </c:pt>
                      <c:pt idx="2">
                        <c:v>1</c:v>
                      </c:pt>
                      <c:pt idx="3">
                        <c:v>1</c:v>
                      </c:pt>
                      <c:pt idx="4">
                        <c:v>1</c:v>
                      </c:pt>
                      <c:pt idx="5">
                        <c:v>1</c:v>
                      </c:pt>
                      <c:pt idx="6">
                        <c:v>1</c:v>
                      </c:pt>
                      <c:pt idx="7">
                        <c:v>1</c:v>
                      </c:pt>
                      <c:pt idx="8">
                        <c:v>1</c:v>
                      </c:pt>
                      <c:pt idx="9">
                        <c:v>1</c:v>
                      </c:pt>
                      <c:pt idx="10">
                        <c:v>1</c:v>
                      </c:pt>
                      <c:pt idx="11">
                        <c:v>4</c:v>
                      </c:pt>
                      <c:pt idx="12">
                        <c:v>1</c:v>
                      </c:pt>
                      <c:pt idx="13">
                        <c:v>1</c:v>
                      </c:pt>
                      <c:pt idx="14">
                        <c:v>1</c:v>
                      </c:pt>
                      <c:pt idx="15">
                        <c:v>1</c:v>
                      </c:pt>
                      <c:pt idx="16">
                        <c:v>4</c:v>
                      </c:pt>
                    </c:numCache>
                  </c:numRef>
                </c:val>
                <c:extLst>
                  <c:ext xmlns:c16="http://schemas.microsoft.com/office/drawing/2014/chart" uri="{C3380CC4-5D6E-409C-BE32-E72D297353CC}">
                    <c16:uniqueId val="{00000001-6F92-4FED-8042-3C6679BD0E96}"/>
                  </c:ext>
                </c:extLst>
              </c15:ser>
            </c15:filteredBarSeries>
          </c:ext>
        </c:extLst>
      </c:barChart>
      <c:catAx>
        <c:axId val="9395659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 County</a:t>
                </a:r>
                <a:r>
                  <a:rPr lang="en-US" sz="1600" b="1" baseline="0"/>
                  <a:t> </a:t>
                </a:r>
                <a:r>
                  <a:rPr lang="en-US" sz="1600" b="1"/>
                  <a:t>(# Census Tracts Sampled)</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3954096"/>
        <c:crosses val="autoZero"/>
        <c:auto val="1"/>
        <c:lblAlgn val="ctr"/>
        <c:lblOffset val="100"/>
        <c:noMultiLvlLbl val="0"/>
      </c:catAx>
      <c:valAx>
        <c:axId val="939540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5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FB370-001E-4C2E-B465-A5FC8FE7D62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03D3946-FABB-47B1-850C-4C300329690B}">
      <dgm:prSet/>
      <dgm:spPr/>
      <dgm:t>
        <a:bodyPr/>
        <a:lstStyle/>
        <a:p>
          <a:r>
            <a:rPr lang="en-US" b="0" dirty="0"/>
            <a:t>Purpose and Requirements of the Synar Coverage Study</a:t>
          </a:r>
          <a:endParaRPr lang="en-US" dirty="0"/>
        </a:p>
      </dgm:t>
    </dgm:pt>
    <dgm:pt modelId="{3CA56DCC-5888-4874-8A59-CFB1726BED6A}" type="parTrans" cxnId="{58F18BAD-53C3-46A7-B363-868E602DD46C}">
      <dgm:prSet/>
      <dgm:spPr/>
      <dgm:t>
        <a:bodyPr/>
        <a:lstStyle/>
        <a:p>
          <a:endParaRPr lang="en-US"/>
        </a:p>
      </dgm:t>
    </dgm:pt>
    <dgm:pt modelId="{18E6AFC4-DDEB-4ECB-9030-8557072C7869}" type="sibTrans" cxnId="{58F18BAD-53C3-46A7-B363-868E602DD46C}">
      <dgm:prSet/>
      <dgm:spPr/>
      <dgm:t>
        <a:bodyPr/>
        <a:lstStyle/>
        <a:p>
          <a:endParaRPr lang="en-US"/>
        </a:p>
      </dgm:t>
    </dgm:pt>
    <dgm:pt modelId="{2E39DF6F-1AB1-4B85-A629-220B530301CE}">
      <dgm:prSet/>
      <dgm:spPr/>
      <dgm:t>
        <a:bodyPr/>
        <a:lstStyle/>
        <a:p>
          <a:r>
            <a:rPr lang="en-US" b="0" dirty="0"/>
            <a:t>Results</a:t>
          </a:r>
          <a:endParaRPr lang="en-US" dirty="0"/>
        </a:p>
      </dgm:t>
    </dgm:pt>
    <dgm:pt modelId="{65658265-FCCF-4206-8124-515D6C73724F}" type="parTrans" cxnId="{43584B6E-4746-49F3-9FE1-EFC3641F7108}">
      <dgm:prSet/>
      <dgm:spPr/>
      <dgm:t>
        <a:bodyPr/>
        <a:lstStyle/>
        <a:p>
          <a:endParaRPr lang="en-US"/>
        </a:p>
      </dgm:t>
    </dgm:pt>
    <dgm:pt modelId="{01FA7CA8-16D0-49DD-898B-CC0A9B44C8F8}" type="sibTrans" cxnId="{43584B6E-4746-49F3-9FE1-EFC3641F7108}">
      <dgm:prSet/>
      <dgm:spPr/>
      <dgm:t>
        <a:bodyPr/>
        <a:lstStyle/>
        <a:p>
          <a:endParaRPr lang="en-US"/>
        </a:p>
      </dgm:t>
    </dgm:pt>
    <dgm:pt modelId="{34102976-90F4-43EC-9BBF-80792BEF329B}">
      <dgm:prSet/>
      <dgm:spPr/>
      <dgm:t>
        <a:bodyPr/>
        <a:lstStyle/>
        <a:p>
          <a:endParaRPr lang="en-US" dirty="0">
            <a:highlight>
              <a:srgbClr val="FFFF00"/>
            </a:highlight>
          </a:endParaRPr>
        </a:p>
      </dgm:t>
    </dgm:pt>
    <dgm:pt modelId="{D0B31DD0-34BD-4993-8572-1ACC77F93E0B}" type="parTrans" cxnId="{3B7FFB38-9548-414E-B11C-76C2BCB0E75E}">
      <dgm:prSet/>
      <dgm:spPr/>
      <dgm:t>
        <a:bodyPr/>
        <a:lstStyle/>
        <a:p>
          <a:endParaRPr lang="en-US"/>
        </a:p>
      </dgm:t>
    </dgm:pt>
    <dgm:pt modelId="{17166048-D82D-47AF-968F-36E4E410C98F}" type="sibTrans" cxnId="{3B7FFB38-9548-414E-B11C-76C2BCB0E75E}">
      <dgm:prSet/>
      <dgm:spPr/>
      <dgm:t>
        <a:bodyPr/>
        <a:lstStyle/>
        <a:p>
          <a:endParaRPr lang="en-US"/>
        </a:p>
      </dgm:t>
    </dgm:pt>
    <dgm:pt modelId="{DFA4E485-346B-4169-94C4-23484721E683}">
      <dgm:prSet/>
      <dgm:spPr/>
      <dgm:t>
        <a:bodyPr/>
        <a:lstStyle/>
        <a:p>
          <a:r>
            <a:rPr lang="en-US" b="0" dirty="0"/>
            <a:t>Q&amp;A</a:t>
          </a:r>
          <a:endParaRPr lang="en-US" dirty="0"/>
        </a:p>
      </dgm:t>
    </dgm:pt>
    <dgm:pt modelId="{B28F164F-5AFB-49CA-ADE2-4215F4400A15}" type="parTrans" cxnId="{34E2C981-7D0A-4346-B8F6-1101C5473E20}">
      <dgm:prSet/>
      <dgm:spPr/>
      <dgm:t>
        <a:bodyPr/>
        <a:lstStyle/>
        <a:p>
          <a:endParaRPr lang="en-US"/>
        </a:p>
      </dgm:t>
    </dgm:pt>
    <dgm:pt modelId="{5274F670-5633-49D0-A2BE-5A622B68EA81}" type="sibTrans" cxnId="{34E2C981-7D0A-4346-B8F6-1101C5473E20}">
      <dgm:prSet/>
      <dgm:spPr/>
      <dgm:t>
        <a:bodyPr/>
        <a:lstStyle/>
        <a:p>
          <a:endParaRPr lang="en-US"/>
        </a:p>
      </dgm:t>
    </dgm:pt>
    <dgm:pt modelId="{FC7BA759-0A90-4068-A60E-68D5E6FCF7E3}">
      <dgm:prSet/>
      <dgm:spPr/>
      <dgm:t>
        <a:bodyPr/>
        <a:lstStyle/>
        <a:p>
          <a:endParaRPr lang="en-US" dirty="0"/>
        </a:p>
      </dgm:t>
    </dgm:pt>
    <dgm:pt modelId="{A36EA56B-1E44-4EE1-B039-A8C3D069B6B0}" type="parTrans" cxnId="{47D94D20-40BA-41D0-BB53-D9E14C49FA42}">
      <dgm:prSet/>
      <dgm:spPr/>
      <dgm:t>
        <a:bodyPr/>
        <a:lstStyle/>
        <a:p>
          <a:endParaRPr lang="en-US"/>
        </a:p>
      </dgm:t>
    </dgm:pt>
    <dgm:pt modelId="{048AFED4-D5B2-4607-A6FE-F45BFC9CD6DB}" type="sibTrans" cxnId="{47D94D20-40BA-41D0-BB53-D9E14C49FA42}">
      <dgm:prSet/>
      <dgm:spPr/>
      <dgm:t>
        <a:bodyPr/>
        <a:lstStyle/>
        <a:p>
          <a:endParaRPr lang="en-US"/>
        </a:p>
      </dgm:t>
    </dgm:pt>
    <dgm:pt modelId="{9AE03A1E-3DA1-465A-AEF0-BE810B2A5BF2}" type="pres">
      <dgm:prSet presAssocID="{71CFB370-001E-4C2E-B465-A5FC8FE7D62F}" presName="linear" presStyleCnt="0">
        <dgm:presLayoutVars>
          <dgm:dir/>
          <dgm:animLvl val="lvl"/>
          <dgm:resizeHandles val="exact"/>
        </dgm:presLayoutVars>
      </dgm:prSet>
      <dgm:spPr/>
    </dgm:pt>
    <dgm:pt modelId="{719E1E58-E645-4386-8597-6E1D972BF0CA}" type="pres">
      <dgm:prSet presAssocID="{803D3946-FABB-47B1-850C-4C300329690B}" presName="parentLin" presStyleCnt="0"/>
      <dgm:spPr/>
    </dgm:pt>
    <dgm:pt modelId="{AD2F698C-0D4C-4302-99D0-EEA7ADA3F294}" type="pres">
      <dgm:prSet presAssocID="{803D3946-FABB-47B1-850C-4C300329690B}" presName="parentLeftMargin" presStyleLbl="node1" presStyleIdx="0" presStyleCnt="3"/>
      <dgm:spPr/>
    </dgm:pt>
    <dgm:pt modelId="{9AF65E29-DE0D-4360-BFA3-BECB36BE6ED2}" type="pres">
      <dgm:prSet presAssocID="{803D3946-FABB-47B1-850C-4C300329690B}" presName="parentText" presStyleLbl="node1" presStyleIdx="0" presStyleCnt="3">
        <dgm:presLayoutVars>
          <dgm:chMax val="0"/>
          <dgm:bulletEnabled val="1"/>
        </dgm:presLayoutVars>
      </dgm:prSet>
      <dgm:spPr/>
    </dgm:pt>
    <dgm:pt modelId="{E491DAB7-1E26-4EB3-BAB0-DAA5E603E293}" type="pres">
      <dgm:prSet presAssocID="{803D3946-FABB-47B1-850C-4C300329690B}" presName="negativeSpace" presStyleCnt="0"/>
      <dgm:spPr/>
    </dgm:pt>
    <dgm:pt modelId="{33E0C87E-44FC-45B9-A085-337440F07B29}" type="pres">
      <dgm:prSet presAssocID="{803D3946-FABB-47B1-850C-4C300329690B}" presName="childText" presStyleLbl="conFgAcc1" presStyleIdx="0" presStyleCnt="3">
        <dgm:presLayoutVars>
          <dgm:bulletEnabled val="1"/>
        </dgm:presLayoutVars>
      </dgm:prSet>
      <dgm:spPr/>
    </dgm:pt>
    <dgm:pt modelId="{24AD6649-1124-4014-B54B-13BB6A23C4FF}" type="pres">
      <dgm:prSet presAssocID="{18E6AFC4-DDEB-4ECB-9030-8557072C7869}" presName="spaceBetweenRectangles" presStyleCnt="0"/>
      <dgm:spPr/>
    </dgm:pt>
    <dgm:pt modelId="{FCF19BC2-D9E4-4F74-849C-4C9DB033A4A2}" type="pres">
      <dgm:prSet presAssocID="{2E39DF6F-1AB1-4B85-A629-220B530301CE}" presName="parentLin" presStyleCnt="0"/>
      <dgm:spPr/>
    </dgm:pt>
    <dgm:pt modelId="{A28E1EC1-9A05-426B-841B-8B13EEFA466C}" type="pres">
      <dgm:prSet presAssocID="{2E39DF6F-1AB1-4B85-A629-220B530301CE}" presName="parentLeftMargin" presStyleLbl="node1" presStyleIdx="0" presStyleCnt="3"/>
      <dgm:spPr/>
    </dgm:pt>
    <dgm:pt modelId="{04CA74B3-C35E-430B-BC23-B6225822F95C}" type="pres">
      <dgm:prSet presAssocID="{2E39DF6F-1AB1-4B85-A629-220B530301CE}" presName="parentText" presStyleLbl="node1" presStyleIdx="1" presStyleCnt="3">
        <dgm:presLayoutVars>
          <dgm:chMax val="0"/>
          <dgm:bulletEnabled val="1"/>
        </dgm:presLayoutVars>
      </dgm:prSet>
      <dgm:spPr/>
    </dgm:pt>
    <dgm:pt modelId="{1D2E78F0-B062-4594-B453-71937E7FC772}" type="pres">
      <dgm:prSet presAssocID="{2E39DF6F-1AB1-4B85-A629-220B530301CE}" presName="negativeSpace" presStyleCnt="0"/>
      <dgm:spPr/>
    </dgm:pt>
    <dgm:pt modelId="{F61D7681-0724-448B-B8DF-E6CB6AD4966C}" type="pres">
      <dgm:prSet presAssocID="{2E39DF6F-1AB1-4B85-A629-220B530301CE}" presName="childText" presStyleLbl="conFgAcc1" presStyleIdx="1" presStyleCnt="3">
        <dgm:presLayoutVars>
          <dgm:bulletEnabled val="1"/>
        </dgm:presLayoutVars>
      </dgm:prSet>
      <dgm:spPr/>
    </dgm:pt>
    <dgm:pt modelId="{80EAEDCC-D0AB-487C-9D56-ED02D16AB9B2}" type="pres">
      <dgm:prSet presAssocID="{01FA7CA8-16D0-49DD-898B-CC0A9B44C8F8}" presName="spaceBetweenRectangles" presStyleCnt="0"/>
      <dgm:spPr/>
    </dgm:pt>
    <dgm:pt modelId="{E9818564-C231-4C65-9786-C56D281EAEDA}" type="pres">
      <dgm:prSet presAssocID="{DFA4E485-346B-4169-94C4-23484721E683}" presName="parentLin" presStyleCnt="0"/>
      <dgm:spPr/>
    </dgm:pt>
    <dgm:pt modelId="{5711C6E6-0E20-42DF-A332-EE9DC506F785}" type="pres">
      <dgm:prSet presAssocID="{DFA4E485-346B-4169-94C4-23484721E683}" presName="parentLeftMargin" presStyleLbl="node1" presStyleIdx="1" presStyleCnt="3"/>
      <dgm:spPr/>
    </dgm:pt>
    <dgm:pt modelId="{C60C17C2-E942-4307-B6FE-1A932BA1A2A0}" type="pres">
      <dgm:prSet presAssocID="{DFA4E485-346B-4169-94C4-23484721E683}" presName="parentText" presStyleLbl="node1" presStyleIdx="2" presStyleCnt="3">
        <dgm:presLayoutVars>
          <dgm:chMax val="0"/>
          <dgm:bulletEnabled val="1"/>
        </dgm:presLayoutVars>
      </dgm:prSet>
      <dgm:spPr/>
    </dgm:pt>
    <dgm:pt modelId="{1521FB41-5949-49F7-999E-B5885867D36D}" type="pres">
      <dgm:prSet presAssocID="{DFA4E485-346B-4169-94C4-23484721E683}" presName="negativeSpace" presStyleCnt="0"/>
      <dgm:spPr/>
    </dgm:pt>
    <dgm:pt modelId="{E6110C66-BC87-4A22-B42F-2D24F981A4D8}" type="pres">
      <dgm:prSet presAssocID="{DFA4E485-346B-4169-94C4-23484721E683}" presName="childText" presStyleLbl="conFgAcc1" presStyleIdx="2" presStyleCnt="3">
        <dgm:presLayoutVars>
          <dgm:bulletEnabled val="1"/>
        </dgm:presLayoutVars>
      </dgm:prSet>
      <dgm:spPr/>
    </dgm:pt>
  </dgm:ptLst>
  <dgm:cxnLst>
    <dgm:cxn modelId="{BE044D16-AA1D-477F-9B86-E7A79E95A28E}" type="presOf" srcId="{DFA4E485-346B-4169-94C4-23484721E683}" destId="{5711C6E6-0E20-42DF-A332-EE9DC506F785}" srcOrd="0" destOrd="0" presId="urn:microsoft.com/office/officeart/2005/8/layout/list1"/>
    <dgm:cxn modelId="{0B07F21F-3AC2-4AA4-992D-634F19A5A61F}" type="presOf" srcId="{803D3946-FABB-47B1-850C-4C300329690B}" destId="{9AF65E29-DE0D-4360-BFA3-BECB36BE6ED2}" srcOrd="1" destOrd="0" presId="urn:microsoft.com/office/officeart/2005/8/layout/list1"/>
    <dgm:cxn modelId="{47D94D20-40BA-41D0-BB53-D9E14C49FA42}" srcId="{803D3946-FABB-47B1-850C-4C300329690B}" destId="{FC7BA759-0A90-4068-A60E-68D5E6FCF7E3}" srcOrd="0" destOrd="0" parTransId="{A36EA56B-1E44-4EE1-B039-A8C3D069B6B0}" sibTransId="{048AFED4-D5B2-4607-A6FE-F45BFC9CD6DB}"/>
    <dgm:cxn modelId="{21360225-E88A-4ED6-880F-B898213210EC}" type="presOf" srcId="{DFA4E485-346B-4169-94C4-23484721E683}" destId="{C60C17C2-E942-4307-B6FE-1A932BA1A2A0}" srcOrd="1" destOrd="0" presId="urn:microsoft.com/office/officeart/2005/8/layout/list1"/>
    <dgm:cxn modelId="{3B7FFB38-9548-414E-B11C-76C2BCB0E75E}" srcId="{2E39DF6F-1AB1-4B85-A629-220B530301CE}" destId="{34102976-90F4-43EC-9BBF-80792BEF329B}" srcOrd="0" destOrd="0" parTransId="{D0B31DD0-34BD-4993-8572-1ACC77F93E0B}" sibTransId="{17166048-D82D-47AF-968F-36E4E410C98F}"/>
    <dgm:cxn modelId="{989B0746-5295-4FFA-9CFC-76E4061D133C}" type="presOf" srcId="{803D3946-FABB-47B1-850C-4C300329690B}" destId="{AD2F698C-0D4C-4302-99D0-EEA7ADA3F294}" srcOrd="0" destOrd="0" presId="urn:microsoft.com/office/officeart/2005/8/layout/list1"/>
    <dgm:cxn modelId="{43584B6E-4746-49F3-9FE1-EFC3641F7108}" srcId="{71CFB370-001E-4C2E-B465-A5FC8FE7D62F}" destId="{2E39DF6F-1AB1-4B85-A629-220B530301CE}" srcOrd="1" destOrd="0" parTransId="{65658265-FCCF-4206-8124-515D6C73724F}" sibTransId="{01FA7CA8-16D0-49DD-898B-CC0A9B44C8F8}"/>
    <dgm:cxn modelId="{93FAD353-4E3B-434E-A006-BC5FFF459906}" type="presOf" srcId="{71CFB370-001E-4C2E-B465-A5FC8FE7D62F}" destId="{9AE03A1E-3DA1-465A-AEF0-BE810B2A5BF2}" srcOrd="0" destOrd="0" presId="urn:microsoft.com/office/officeart/2005/8/layout/list1"/>
    <dgm:cxn modelId="{1F7E0D59-2394-45DC-8171-C322A3DC295A}" type="presOf" srcId="{FC7BA759-0A90-4068-A60E-68D5E6FCF7E3}" destId="{33E0C87E-44FC-45B9-A085-337440F07B29}" srcOrd="0" destOrd="0" presId="urn:microsoft.com/office/officeart/2005/8/layout/list1"/>
    <dgm:cxn modelId="{34E2C981-7D0A-4346-B8F6-1101C5473E20}" srcId="{71CFB370-001E-4C2E-B465-A5FC8FE7D62F}" destId="{DFA4E485-346B-4169-94C4-23484721E683}" srcOrd="2" destOrd="0" parTransId="{B28F164F-5AFB-49CA-ADE2-4215F4400A15}" sibTransId="{5274F670-5633-49D0-A2BE-5A622B68EA81}"/>
    <dgm:cxn modelId="{58F18BAD-53C3-46A7-B363-868E602DD46C}" srcId="{71CFB370-001E-4C2E-B465-A5FC8FE7D62F}" destId="{803D3946-FABB-47B1-850C-4C300329690B}" srcOrd="0" destOrd="0" parTransId="{3CA56DCC-5888-4874-8A59-CFB1726BED6A}" sibTransId="{18E6AFC4-DDEB-4ECB-9030-8557072C7869}"/>
    <dgm:cxn modelId="{2E7087CD-4DD3-48CA-BB17-751D651B3741}" type="presOf" srcId="{34102976-90F4-43EC-9BBF-80792BEF329B}" destId="{F61D7681-0724-448B-B8DF-E6CB6AD4966C}" srcOrd="0" destOrd="0" presId="urn:microsoft.com/office/officeart/2005/8/layout/list1"/>
    <dgm:cxn modelId="{42873BEF-7895-4FF1-9660-EC6A72CE2CA9}" type="presOf" srcId="{2E39DF6F-1AB1-4B85-A629-220B530301CE}" destId="{04CA74B3-C35E-430B-BC23-B6225822F95C}" srcOrd="1" destOrd="0" presId="urn:microsoft.com/office/officeart/2005/8/layout/list1"/>
    <dgm:cxn modelId="{90CE1CF3-4E91-406E-895F-E367FB56150E}" type="presOf" srcId="{2E39DF6F-1AB1-4B85-A629-220B530301CE}" destId="{A28E1EC1-9A05-426B-841B-8B13EEFA466C}" srcOrd="0" destOrd="0" presId="urn:microsoft.com/office/officeart/2005/8/layout/list1"/>
    <dgm:cxn modelId="{12A89F27-9135-49DA-9132-A3197C72B2F5}" type="presParOf" srcId="{9AE03A1E-3DA1-465A-AEF0-BE810B2A5BF2}" destId="{719E1E58-E645-4386-8597-6E1D972BF0CA}" srcOrd="0" destOrd="0" presId="urn:microsoft.com/office/officeart/2005/8/layout/list1"/>
    <dgm:cxn modelId="{39C345D0-9888-475A-9E83-29364F6FC628}" type="presParOf" srcId="{719E1E58-E645-4386-8597-6E1D972BF0CA}" destId="{AD2F698C-0D4C-4302-99D0-EEA7ADA3F294}" srcOrd="0" destOrd="0" presId="urn:microsoft.com/office/officeart/2005/8/layout/list1"/>
    <dgm:cxn modelId="{E855A51C-C815-4993-99E5-BEC9558694B0}" type="presParOf" srcId="{719E1E58-E645-4386-8597-6E1D972BF0CA}" destId="{9AF65E29-DE0D-4360-BFA3-BECB36BE6ED2}" srcOrd="1" destOrd="0" presId="urn:microsoft.com/office/officeart/2005/8/layout/list1"/>
    <dgm:cxn modelId="{EC3B4D04-DA19-4F30-B409-43B0AA3BD5EA}" type="presParOf" srcId="{9AE03A1E-3DA1-465A-AEF0-BE810B2A5BF2}" destId="{E491DAB7-1E26-4EB3-BAB0-DAA5E603E293}" srcOrd="1" destOrd="0" presId="urn:microsoft.com/office/officeart/2005/8/layout/list1"/>
    <dgm:cxn modelId="{8C443838-5050-49EC-B852-2E63DDA7DC36}" type="presParOf" srcId="{9AE03A1E-3DA1-465A-AEF0-BE810B2A5BF2}" destId="{33E0C87E-44FC-45B9-A085-337440F07B29}" srcOrd="2" destOrd="0" presId="urn:microsoft.com/office/officeart/2005/8/layout/list1"/>
    <dgm:cxn modelId="{1FE8A537-F069-4B3E-AB0A-422AF0118FC9}" type="presParOf" srcId="{9AE03A1E-3DA1-465A-AEF0-BE810B2A5BF2}" destId="{24AD6649-1124-4014-B54B-13BB6A23C4FF}" srcOrd="3" destOrd="0" presId="urn:microsoft.com/office/officeart/2005/8/layout/list1"/>
    <dgm:cxn modelId="{3083FE2A-B962-441D-B167-996566B3C734}" type="presParOf" srcId="{9AE03A1E-3DA1-465A-AEF0-BE810B2A5BF2}" destId="{FCF19BC2-D9E4-4F74-849C-4C9DB033A4A2}" srcOrd="4" destOrd="0" presId="urn:microsoft.com/office/officeart/2005/8/layout/list1"/>
    <dgm:cxn modelId="{A51ED089-4935-4DD7-9EB9-263F10610A39}" type="presParOf" srcId="{FCF19BC2-D9E4-4F74-849C-4C9DB033A4A2}" destId="{A28E1EC1-9A05-426B-841B-8B13EEFA466C}" srcOrd="0" destOrd="0" presId="urn:microsoft.com/office/officeart/2005/8/layout/list1"/>
    <dgm:cxn modelId="{1138C8B6-ABAC-41BE-A3A3-0C449F764BB6}" type="presParOf" srcId="{FCF19BC2-D9E4-4F74-849C-4C9DB033A4A2}" destId="{04CA74B3-C35E-430B-BC23-B6225822F95C}" srcOrd="1" destOrd="0" presId="urn:microsoft.com/office/officeart/2005/8/layout/list1"/>
    <dgm:cxn modelId="{446A87DD-B67F-4C92-8388-046AED7061A4}" type="presParOf" srcId="{9AE03A1E-3DA1-465A-AEF0-BE810B2A5BF2}" destId="{1D2E78F0-B062-4594-B453-71937E7FC772}" srcOrd="5" destOrd="0" presId="urn:microsoft.com/office/officeart/2005/8/layout/list1"/>
    <dgm:cxn modelId="{279A8E36-1D4E-4D8B-BB3E-CAD508DAAB01}" type="presParOf" srcId="{9AE03A1E-3DA1-465A-AEF0-BE810B2A5BF2}" destId="{F61D7681-0724-448B-B8DF-E6CB6AD4966C}" srcOrd="6" destOrd="0" presId="urn:microsoft.com/office/officeart/2005/8/layout/list1"/>
    <dgm:cxn modelId="{F79FFD05-F9D6-4330-8702-90D40D03F548}" type="presParOf" srcId="{9AE03A1E-3DA1-465A-AEF0-BE810B2A5BF2}" destId="{80EAEDCC-D0AB-487C-9D56-ED02D16AB9B2}" srcOrd="7" destOrd="0" presId="urn:microsoft.com/office/officeart/2005/8/layout/list1"/>
    <dgm:cxn modelId="{55AF8D97-E255-40EB-A06F-C18265DD93C4}" type="presParOf" srcId="{9AE03A1E-3DA1-465A-AEF0-BE810B2A5BF2}" destId="{E9818564-C231-4C65-9786-C56D281EAEDA}" srcOrd="8" destOrd="0" presId="urn:microsoft.com/office/officeart/2005/8/layout/list1"/>
    <dgm:cxn modelId="{B65A8565-101F-426B-87B2-EBB26F6A7B64}" type="presParOf" srcId="{E9818564-C231-4C65-9786-C56D281EAEDA}" destId="{5711C6E6-0E20-42DF-A332-EE9DC506F785}" srcOrd="0" destOrd="0" presId="urn:microsoft.com/office/officeart/2005/8/layout/list1"/>
    <dgm:cxn modelId="{4C1C433B-BDFE-469D-8D03-CF4514951A25}" type="presParOf" srcId="{E9818564-C231-4C65-9786-C56D281EAEDA}" destId="{C60C17C2-E942-4307-B6FE-1A932BA1A2A0}" srcOrd="1" destOrd="0" presId="urn:microsoft.com/office/officeart/2005/8/layout/list1"/>
    <dgm:cxn modelId="{9490C5EC-9B1F-40FD-89B1-B952E884A5CF}" type="presParOf" srcId="{9AE03A1E-3DA1-465A-AEF0-BE810B2A5BF2}" destId="{1521FB41-5949-49F7-999E-B5885867D36D}" srcOrd="9" destOrd="0" presId="urn:microsoft.com/office/officeart/2005/8/layout/list1"/>
    <dgm:cxn modelId="{0B679957-D28B-4468-AA60-AEF86AA978F8}" type="presParOf" srcId="{9AE03A1E-3DA1-465A-AEF0-BE810B2A5BF2}" destId="{E6110C66-BC87-4A22-B42F-2D24F981A4D8}" srcOrd="10" destOrd="0" presId="urn:microsoft.com/office/officeart/2005/8/layout/list1"/>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E44D3-2402-44B3-9792-28207706577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BEE76C-2020-4EDB-A76C-6A8170D3CD69}">
      <dgm:prSet/>
      <dgm:spPr/>
      <dgm:t>
        <a:bodyPr/>
        <a:lstStyle/>
        <a:p>
          <a:pPr>
            <a:lnSpc>
              <a:spcPct val="100000"/>
            </a:lnSpc>
            <a:defRPr b="1"/>
          </a:pPr>
          <a:r>
            <a:rPr lang="en-US" dirty="0"/>
            <a:t>SAMHSA permits the use of a list frame only if it provides adequate coverage </a:t>
          </a:r>
        </a:p>
      </dgm:t>
    </dgm:pt>
    <dgm:pt modelId="{8E01E51D-113E-4DA6-AC1A-B7905D377484}" type="parTrans" cxnId="{B484E616-7375-4303-B34F-0DCA48EB5673}">
      <dgm:prSet/>
      <dgm:spPr/>
      <dgm:t>
        <a:bodyPr/>
        <a:lstStyle/>
        <a:p>
          <a:endParaRPr lang="en-US"/>
        </a:p>
      </dgm:t>
    </dgm:pt>
    <dgm:pt modelId="{F57FBAF4-86E3-4BB1-B422-EF240874D2C4}" type="sibTrans" cxnId="{B484E616-7375-4303-B34F-0DCA48EB5673}">
      <dgm:prSet/>
      <dgm:spPr/>
      <dgm:t>
        <a:bodyPr/>
        <a:lstStyle/>
        <a:p>
          <a:endParaRPr lang="en-US"/>
        </a:p>
      </dgm:t>
    </dgm:pt>
    <dgm:pt modelId="{F4CB4250-FFCE-4AB7-92E8-22089CE42217}">
      <dgm:prSet/>
      <dgm:spPr/>
      <dgm:t>
        <a:bodyPr/>
        <a:lstStyle/>
        <a:p>
          <a:pPr>
            <a:lnSpc>
              <a:spcPct val="100000"/>
            </a:lnSpc>
          </a:pPr>
          <a:r>
            <a:rPr lang="en-US" dirty="0"/>
            <a:t>Synar requires that a list frame must have at least 80% coverage, that is, at least 80% of all existing tobacco outlets in North Carolina must be contained on the list.</a:t>
          </a:r>
        </a:p>
      </dgm:t>
    </dgm:pt>
    <dgm:pt modelId="{AE650262-12CF-463B-B7AD-63FF6EA0C502}" type="parTrans" cxnId="{1305BE78-03E9-4BA7-83C5-4A73C86D6490}">
      <dgm:prSet/>
      <dgm:spPr/>
      <dgm:t>
        <a:bodyPr/>
        <a:lstStyle/>
        <a:p>
          <a:endParaRPr lang="en-US"/>
        </a:p>
      </dgm:t>
    </dgm:pt>
    <dgm:pt modelId="{4F8CD934-E7E2-4E8B-8212-5D3B30CA550A}" type="sibTrans" cxnId="{1305BE78-03E9-4BA7-83C5-4A73C86D6490}">
      <dgm:prSet/>
      <dgm:spPr/>
      <dgm:t>
        <a:bodyPr/>
        <a:lstStyle/>
        <a:p>
          <a:endParaRPr lang="en-US"/>
        </a:p>
      </dgm:t>
    </dgm:pt>
    <dgm:pt modelId="{22F801BE-30DD-41B1-ACEA-D6809287BAA4}">
      <dgm:prSet/>
      <dgm:spPr/>
      <dgm:t>
        <a:bodyPr/>
        <a:lstStyle/>
        <a:p>
          <a:pPr>
            <a:lnSpc>
              <a:spcPct val="100000"/>
            </a:lnSpc>
            <a:defRPr b="1"/>
          </a:pPr>
          <a:r>
            <a:rPr lang="en-US" dirty="0"/>
            <a:t>This year’s coverage study independently confirmed that North Carolina’s list frame does contain at least 80% of all tobacco outlets</a:t>
          </a:r>
          <a:endParaRPr lang="en-US" dirty="0">
            <a:solidFill>
              <a:srgbClr val="FF0000"/>
            </a:solidFill>
          </a:endParaRPr>
        </a:p>
      </dgm:t>
    </dgm:pt>
    <dgm:pt modelId="{7D9F74EF-2B21-4586-A539-C34F32C03A14}" type="parTrans" cxnId="{3DE0CF35-39CE-4CDB-8F45-E41E015FFF17}">
      <dgm:prSet/>
      <dgm:spPr/>
      <dgm:t>
        <a:bodyPr/>
        <a:lstStyle/>
        <a:p>
          <a:endParaRPr lang="en-US"/>
        </a:p>
      </dgm:t>
    </dgm:pt>
    <dgm:pt modelId="{6282C201-F4B7-4C49-9E47-B9D5A1EBF56C}" type="sibTrans" cxnId="{3DE0CF35-39CE-4CDB-8F45-E41E015FFF17}">
      <dgm:prSet/>
      <dgm:spPr/>
      <dgm:t>
        <a:bodyPr/>
        <a:lstStyle/>
        <a:p>
          <a:endParaRPr lang="en-US"/>
        </a:p>
      </dgm:t>
    </dgm:pt>
    <dgm:pt modelId="{73485342-D7B3-42D1-86F9-BF78DAEA4B84}" type="pres">
      <dgm:prSet presAssocID="{FFFE44D3-2402-44B3-9792-28207706577B}" presName="root" presStyleCnt="0">
        <dgm:presLayoutVars>
          <dgm:dir/>
          <dgm:resizeHandles val="exact"/>
        </dgm:presLayoutVars>
      </dgm:prSet>
      <dgm:spPr/>
    </dgm:pt>
    <dgm:pt modelId="{72474C21-0DAD-45D0-9BD4-D99AB51AAFCF}" type="pres">
      <dgm:prSet presAssocID="{5DBEE76C-2020-4EDB-A76C-6A8170D3CD69}" presName="compNode" presStyleCnt="0"/>
      <dgm:spPr/>
    </dgm:pt>
    <dgm:pt modelId="{6B988406-6539-4FF7-BD3D-E666281C83E2}" type="pres">
      <dgm:prSet presAssocID="{5DBEE76C-2020-4EDB-A76C-6A8170D3CD6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1C6C1239-E945-432F-84D3-7D51559118A3}" type="pres">
      <dgm:prSet presAssocID="{5DBEE76C-2020-4EDB-A76C-6A8170D3CD69}" presName="iconSpace" presStyleCnt="0"/>
      <dgm:spPr/>
    </dgm:pt>
    <dgm:pt modelId="{1D744DDC-703B-4A94-A31E-81DDF1DD277A}" type="pres">
      <dgm:prSet presAssocID="{5DBEE76C-2020-4EDB-A76C-6A8170D3CD69}" presName="parTx" presStyleLbl="revTx" presStyleIdx="0" presStyleCnt="4">
        <dgm:presLayoutVars>
          <dgm:chMax val="0"/>
          <dgm:chPref val="0"/>
        </dgm:presLayoutVars>
      </dgm:prSet>
      <dgm:spPr/>
    </dgm:pt>
    <dgm:pt modelId="{B2C4D595-D92D-43A2-BE6B-A50BA06ECC59}" type="pres">
      <dgm:prSet presAssocID="{5DBEE76C-2020-4EDB-A76C-6A8170D3CD69}" presName="txSpace" presStyleCnt="0"/>
      <dgm:spPr/>
    </dgm:pt>
    <dgm:pt modelId="{A43D6FD0-870A-4830-AB3D-FBBF857E1F45}" type="pres">
      <dgm:prSet presAssocID="{5DBEE76C-2020-4EDB-A76C-6A8170D3CD69}" presName="desTx" presStyleLbl="revTx" presStyleIdx="1" presStyleCnt="4">
        <dgm:presLayoutVars/>
      </dgm:prSet>
      <dgm:spPr/>
    </dgm:pt>
    <dgm:pt modelId="{A1C57864-B39D-4622-97D9-F4EEF7853A73}" type="pres">
      <dgm:prSet presAssocID="{F57FBAF4-86E3-4BB1-B422-EF240874D2C4}" presName="sibTrans" presStyleCnt="0"/>
      <dgm:spPr/>
    </dgm:pt>
    <dgm:pt modelId="{57AB4438-F68D-4BA3-B29E-33528D9F219B}" type="pres">
      <dgm:prSet presAssocID="{22F801BE-30DD-41B1-ACEA-D6809287BAA4}" presName="compNode" presStyleCnt="0"/>
      <dgm:spPr/>
    </dgm:pt>
    <dgm:pt modelId="{775A3E8B-014D-47A6-ABE3-6B18BB79A0D6}" type="pres">
      <dgm:prSet presAssocID="{22F801BE-30DD-41B1-ACEA-D6809287BA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7564961D-D74F-4EA8-8AC3-996D5362017B}" type="pres">
      <dgm:prSet presAssocID="{22F801BE-30DD-41B1-ACEA-D6809287BAA4}" presName="iconSpace" presStyleCnt="0"/>
      <dgm:spPr/>
    </dgm:pt>
    <dgm:pt modelId="{8A08E08E-FBCE-45CA-9848-1C8251D89ED8}" type="pres">
      <dgm:prSet presAssocID="{22F801BE-30DD-41B1-ACEA-D6809287BAA4}" presName="parTx" presStyleLbl="revTx" presStyleIdx="2" presStyleCnt="4" custScaleY="293224" custLinFactY="24886" custLinFactNeighborX="488" custLinFactNeighborY="100000">
        <dgm:presLayoutVars>
          <dgm:chMax val="0"/>
          <dgm:chPref val="0"/>
        </dgm:presLayoutVars>
      </dgm:prSet>
      <dgm:spPr/>
    </dgm:pt>
    <dgm:pt modelId="{70F0C858-DB74-4F2E-B0BE-E2B21D9EA579}" type="pres">
      <dgm:prSet presAssocID="{22F801BE-30DD-41B1-ACEA-D6809287BAA4}" presName="txSpace" presStyleCnt="0"/>
      <dgm:spPr/>
    </dgm:pt>
    <dgm:pt modelId="{65502BE8-49C4-44E4-B131-16EF2A726C60}" type="pres">
      <dgm:prSet presAssocID="{22F801BE-30DD-41B1-ACEA-D6809287BAA4}" presName="desTx" presStyleLbl="revTx" presStyleIdx="3" presStyleCnt="4">
        <dgm:presLayoutVars/>
      </dgm:prSet>
      <dgm:spPr/>
    </dgm:pt>
  </dgm:ptLst>
  <dgm:cxnLst>
    <dgm:cxn modelId="{B484E616-7375-4303-B34F-0DCA48EB5673}" srcId="{FFFE44D3-2402-44B3-9792-28207706577B}" destId="{5DBEE76C-2020-4EDB-A76C-6A8170D3CD69}" srcOrd="0" destOrd="0" parTransId="{8E01E51D-113E-4DA6-AC1A-B7905D377484}" sibTransId="{F57FBAF4-86E3-4BB1-B422-EF240874D2C4}"/>
    <dgm:cxn modelId="{3DE0CF35-39CE-4CDB-8F45-E41E015FFF17}" srcId="{FFFE44D3-2402-44B3-9792-28207706577B}" destId="{22F801BE-30DD-41B1-ACEA-D6809287BAA4}" srcOrd="1" destOrd="0" parTransId="{7D9F74EF-2B21-4586-A539-C34F32C03A14}" sibTransId="{6282C201-F4B7-4C49-9E47-B9D5A1EBF56C}"/>
    <dgm:cxn modelId="{1305BE78-03E9-4BA7-83C5-4A73C86D6490}" srcId="{5DBEE76C-2020-4EDB-A76C-6A8170D3CD69}" destId="{F4CB4250-FFCE-4AB7-92E8-22089CE42217}" srcOrd="0" destOrd="0" parTransId="{AE650262-12CF-463B-B7AD-63FF6EA0C502}" sibTransId="{4F8CD934-E7E2-4E8B-8212-5D3B30CA550A}"/>
    <dgm:cxn modelId="{D02A497B-757B-44A3-8651-35DEE63B4750}" type="presOf" srcId="{22F801BE-30DD-41B1-ACEA-D6809287BAA4}" destId="{8A08E08E-FBCE-45CA-9848-1C8251D89ED8}" srcOrd="0" destOrd="0" presId="urn:microsoft.com/office/officeart/2018/5/layout/CenteredIconLabelDescriptionList"/>
    <dgm:cxn modelId="{E4A007A4-A011-4081-9B50-0D79E2C431F6}" type="presOf" srcId="{F4CB4250-FFCE-4AB7-92E8-22089CE42217}" destId="{A43D6FD0-870A-4830-AB3D-FBBF857E1F45}" srcOrd="0" destOrd="0" presId="urn:microsoft.com/office/officeart/2018/5/layout/CenteredIconLabelDescriptionList"/>
    <dgm:cxn modelId="{888825E6-E4E2-4000-8EEC-00D8B660483D}" type="presOf" srcId="{FFFE44D3-2402-44B3-9792-28207706577B}" destId="{73485342-D7B3-42D1-86F9-BF78DAEA4B84}" srcOrd="0" destOrd="0" presId="urn:microsoft.com/office/officeart/2018/5/layout/CenteredIconLabelDescriptionList"/>
    <dgm:cxn modelId="{2A371AFC-BE2D-433B-A58E-B533EBB6C165}" type="presOf" srcId="{5DBEE76C-2020-4EDB-A76C-6A8170D3CD69}" destId="{1D744DDC-703B-4A94-A31E-81DDF1DD277A}" srcOrd="0" destOrd="0" presId="urn:microsoft.com/office/officeart/2018/5/layout/CenteredIconLabelDescriptionList"/>
    <dgm:cxn modelId="{AB2D6D5E-17CF-4684-98F2-8BD06380F8D2}" type="presParOf" srcId="{73485342-D7B3-42D1-86F9-BF78DAEA4B84}" destId="{72474C21-0DAD-45D0-9BD4-D99AB51AAFCF}" srcOrd="0" destOrd="0" presId="urn:microsoft.com/office/officeart/2018/5/layout/CenteredIconLabelDescriptionList"/>
    <dgm:cxn modelId="{9F641F2E-5986-4610-8201-5E48F9E6C6B9}" type="presParOf" srcId="{72474C21-0DAD-45D0-9BD4-D99AB51AAFCF}" destId="{6B988406-6539-4FF7-BD3D-E666281C83E2}" srcOrd="0" destOrd="0" presId="urn:microsoft.com/office/officeart/2018/5/layout/CenteredIconLabelDescriptionList"/>
    <dgm:cxn modelId="{D72669C2-B903-45D4-8CDF-05BC56B70C31}" type="presParOf" srcId="{72474C21-0DAD-45D0-9BD4-D99AB51AAFCF}" destId="{1C6C1239-E945-432F-84D3-7D51559118A3}" srcOrd="1" destOrd="0" presId="urn:microsoft.com/office/officeart/2018/5/layout/CenteredIconLabelDescriptionList"/>
    <dgm:cxn modelId="{ACF8C6AB-D1C3-4483-A3AC-6E4A1C9869E7}" type="presParOf" srcId="{72474C21-0DAD-45D0-9BD4-D99AB51AAFCF}" destId="{1D744DDC-703B-4A94-A31E-81DDF1DD277A}" srcOrd="2" destOrd="0" presId="urn:microsoft.com/office/officeart/2018/5/layout/CenteredIconLabelDescriptionList"/>
    <dgm:cxn modelId="{05C65E37-BDB6-4C35-BC53-6DF9A733C4D8}" type="presParOf" srcId="{72474C21-0DAD-45D0-9BD4-D99AB51AAFCF}" destId="{B2C4D595-D92D-43A2-BE6B-A50BA06ECC59}" srcOrd="3" destOrd="0" presId="urn:microsoft.com/office/officeart/2018/5/layout/CenteredIconLabelDescriptionList"/>
    <dgm:cxn modelId="{41899978-85E3-47B0-82AF-8F109B804ACE}" type="presParOf" srcId="{72474C21-0DAD-45D0-9BD4-D99AB51AAFCF}" destId="{A43D6FD0-870A-4830-AB3D-FBBF857E1F45}" srcOrd="4" destOrd="0" presId="urn:microsoft.com/office/officeart/2018/5/layout/CenteredIconLabelDescriptionList"/>
    <dgm:cxn modelId="{0DAB55C0-FCE7-428F-AACD-3C03136F3231}" type="presParOf" srcId="{73485342-D7B3-42D1-86F9-BF78DAEA4B84}" destId="{A1C57864-B39D-4622-97D9-F4EEF7853A73}" srcOrd="1" destOrd="0" presId="urn:microsoft.com/office/officeart/2018/5/layout/CenteredIconLabelDescriptionList"/>
    <dgm:cxn modelId="{CFED84D9-D78D-4BFC-88DA-C58544AC55EC}" type="presParOf" srcId="{73485342-D7B3-42D1-86F9-BF78DAEA4B84}" destId="{57AB4438-F68D-4BA3-B29E-33528D9F219B}" srcOrd="2" destOrd="0" presId="urn:microsoft.com/office/officeart/2018/5/layout/CenteredIconLabelDescriptionList"/>
    <dgm:cxn modelId="{411807DB-2B97-407F-9EB2-F66B7AD1F5BD}" type="presParOf" srcId="{57AB4438-F68D-4BA3-B29E-33528D9F219B}" destId="{775A3E8B-014D-47A6-ABE3-6B18BB79A0D6}" srcOrd="0" destOrd="0" presId="urn:microsoft.com/office/officeart/2018/5/layout/CenteredIconLabelDescriptionList"/>
    <dgm:cxn modelId="{BAE81A3A-4E1D-4282-B160-985E35A05104}" type="presParOf" srcId="{57AB4438-F68D-4BA3-B29E-33528D9F219B}" destId="{7564961D-D74F-4EA8-8AC3-996D5362017B}" srcOrd="1" destOrd="0" presId="urn:microsoft.com/office/officeart/2018/5/layout/CenteredIconLabelDescriptionList"/>
    <dgm:cxn modelId="{3F81A8C6-5109-4FB9-8C4C-D241135532A5}" type="presParOf" srcId="{57AB4438-F68D-4BA3-B29E-33528D9F219B}" destId="{8A08E08E-FBCE-45CA-9848-1C8251D89ED8}" srcOrd="2" destOrd="0" presId="urn:microsoft.com/office/officeart/2018/5/layout/CenteredIconLabelDescriptionList"/>
    <dgm:cxn modelId="{64A8A63D-EC29-447D-AFBC-CEF16ED87553}" type="presParOf" srcId="{57AB4438-F68D-4BA3-B29E-33528D9F219B}" destId="{70F0C858-DB74-4F2E-B0BE-E2B21D9EA579}" srcOrd="3" destOrd="0" presId="urn:microsoft.com/office/officeart/2018/5/layout/CenteredIconLabelDescriptionList"/>
    <dgm:cxn modelId="{CBDB8CA0-9514-4351-B860-DEDD64B7F425}" type="presParOf" srcId="{57AB4438-F68D-4BA3-B29E-33528D9F219B}" destId="{65502BE8-49C4-44E4-B131-16EF2A726C6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D8CAA-521C-4130-8A2C-9C335B961529}" type="doc">
      <dgm:prSet loTypeId="urn:microsoft.com/office/officeart/2018/2/layout/IconLabelDescriptionList" loCatId="icon" qsTypeId="urn:microsoft.com/office/officeart/2005/8/quickstyle/simple1" qsCatId="simple" csTypeId="urn:microsoft.com/office/officeart/2018/5/colors/Iconchunking_neutralbg_accent5_2" csCatId="accent5" phldr="1"/>
      <dgm:spPr/>
      <dgm:t>
        <a:bodyPr/>
        <a:lstStyle/>
        <a:p>
          <a:endParaRPr lang="en-US"/>
        </a:p>
      </dgm:t>
    </dgm:pt>
    <dgm:pt modelId="{D82FD9EF-CE94-4429-9410-DAE29463C6A9}">
      <dgm:prSet custT="1"/>
      <dgm:spPr/>
      <dgm:t>
        <a:bodyPr/>
        <a:lstStyle/>
        <a:p>
          <a:pPr algn="ctr">
            <a:lnSpc>
              <a:spcPct val="100000"/>
            </a:lnSpc>
            <a:defRPr b="1"/>
          </a:pPr>
          <a:r>
            <a:rPr lang="en-US" sz="1400" dirty="0"/>
            <a:t>SAMHSA recommends a sample of areas that are expected to contain 130 to 200 outlets</a:t>
          </a:r>
        </a:p>
        <a:p>
          <a:pPr algn="ctr">
            <a:lnSpc>
              <a:spcPct val="100000"/>
            </a:lnSpc>
            <a:defRPr b="1"/>
          </a:pPr>
          <a:r>
            <a:rPr lang="en-US" sz="1200" dirty="0"/>
            <a:t>North Carolina used census tracts as the areas to be sampled</a:t>
          </a:r>
        </a:p>
      </dgm:t>
    </dgm:pt>
    <dgm:pt modelId="{8428D350-F3CB-45E4-9E16-9A36E48617ED}" type="parTrans" cxnId="{387CB9B1-E724-4CA8-8212-19181699C177}">
      <dgm:prSet/>
      <dgm:spPr/>
      <dgm:t>
        <a:bodyPr/>
        <a:lstStyle/>
        <a:p>
          <a:endParaRPr lang="en-US"/>
        </a:p>
      </dgm:t>
    </dgm:pt>
    <dgm:pt modelId="{3C4D6B3B-7B92-429B-A51D-3DF5FFB6F2E8}" type="sibTrans" cxnId="{387CB9B1-E724-4CA8-8212-19181699C177}">
      <dgm:prSet/>
      <dgm:spPr/>
      <dgm:t>
        <a:bodyPr/>
        <a:lstStyle/>
        <a:p>
          <a:endParaRPr lang="en-US"/>
        </a:p>
      </dgm:t>
    </dgm:pt>
    <dgm:pt modelId="{0DBCEABA-5989-4508-A35A-85665C423F20}">
      <dgm:prSet/>
      <dgm:spPr/>
      <dgm:t>
        <a:bodyPr/>
        <a:lstStyle/>
        <a:p>
          <a:pPr algn="ctr">
            <a:lnSpc>
              <a:spcPct val="100000"/>
            </a:lnSpc>
            <a:defRPr b="1"/>
          </a:pPr>
          <a:r>
            <a:rPr lang="en-US" dirty="0"/>
            <a:t>This year’s study found 212 outlets in the 24 census tracts that were sampled</a:t>
          </a:r>
        </a:p>
      </dgm:t>
    </dgm:pt>
    <dgm:pt modelId="{83D3BF86-FC3F-4DF4-A7B9-10AD66B66D22}" type="parTrans" cxnId="{4C472F83-4F61-4EDC-8D53-5C3F0FCED802}">
      <dgm:prSet/>
      <dgm:spPr/>
      <dgm:t>
        <a:bodyPr/>
        <a:lstStyle/>
        <a:p>
          <a:endParaRPr lang="en-US"/>
        </a:p>
      </dgm:t>
    </dgm:pt>
    <dgm:pt modelId="{0C6C2E26-D99E-4D70-8B44-A2C1D54D30F0}" type="sibTrans" cxnId="{4C472F83-4F61-4EDC-8D53-5C3F0FCED802}">
      <dgm:prSet/>
      <dgm:spPr/>
      <dgm:t>
        <a:bodyPr/>
        <a:lstStyle/>
        <a:p>
          <a:endParaRPr lang="en-US"/>
        </a:p>
      </dgm:t>
    </dgm:pt>
    <dgm:pt modelId="{B38B0DAC-882B-4F07-84C7-1E4800D8C2D4}">
      <dgm:prSet/>
      <dgm:spPr/>
      <dgm:t>
        <a:bodyPr/>
        <a:lstStyle/>
        <a:p>
          <a:pPr algn="ctr">
            <a:lnSpc>
              <a:spcPct val="100000"/>
            </a:lnSpc>
            <a:defRPr b="1"/>
          </a:pPr>
          <a:r>
            <a:rPr lang="en-US" dirty="0"/>
            <a:t>Those outlets found in the field were then “cross-walked” with the North Carolina ECCO outlet list to determine if they can also be found on the outlet list</a:t>
          </a:r>
        </a:p>
      </dgm:t>
    </dgm:pt>
    <dgm:pt modelId="{466F9EC9-7AE3-4026-8D33-FE459406A77B}" type="parTrans" cxnId="{111E5C9B-DF6A-42F8-9B6D-978FC1BE931E}">
      <dgm:prSet/>
      <dgm:spPr/>
      <dgm:t>
        <a:bodyPr/>
        <a:lstStyle/>
        <a:p>
          <a:endParaRPr lang="en-US"/>
        </a:p>
      </dgm:t>
    </dgm:pt>
    <dgm:pt modelId="{3BB7168D-97EA-415E-9048-F4102F82BC7D}" type="sibTrans" cxnId="{111E5C9B-DF6A-42F8-9B6D-978FC1BE931E}">
      <dgm:prSet/>
      <dgm:spPr/>
      <dgm:t>
        <a:bodyPr/>
        <a:lstStyle/>
        <a:p>
          <a:endParaRPr lang="en-US"/>
        </a:p>
      </dgm:t>
    </dgm:pt>
    <dgm:pt modelId="{AA1EE9BB-0597-42E7-AFF0-EBCEB7794D49}" type="pres">
      <dgm:prSet presAssocID="{643D8CAA-521C-4130-8A2C-9C335B961529}" presName="root" presStyleCnt="0">
        <dgm:presLayoutVars>
          <dgm:dir/>
          <dgm:resizeHandles val="exact"/>
        </dgm:presLayoutVars>
      </dgm:prSet>
      <dgm:spPr/>
    </dgm:pt>
    <dgm:pt modelId="{64756E4E-3BF1-4F39-8556-1647AC68363F}" type="pres">
      <dgm:prSet presAssocID="{D82FD9EF-CE94-4429-9410-DAE29463C6A9}" presName="compNode" presStyleCnt="0"/>
      <dgm:spPr/>
    </dgm:pt>
    <dgm:pt modelId="{5B8DEABB-CE11-437E-A963-8FCF845D8BB2}" type="pres">
      <dgm:prSet presAssocID="{D82FD9EF-CE94-4429-9410-DAE29463C6A9}" presName="iconRect" presStyleLbl="node1" presStyleIdx="0" presStyleCnt="3" custLinFactNeighborX="98095" custLinFactNeighborY="378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62DE55BC-5E66-4CAE-A2A1-99E6D9CD6D5D}" type="pres">
      <dgm:prSet presAssocID="{D82FD9EF-CE94-4429-9410-DAE29463C6A9}" presName="iconSpace" presStyleCnt="0"/>
      <dgm:spPr/>
    </dgm:pt>
    <dgm:pt modelId="{1379A907-CF90-4CB6-BE67-AFEB0C2B42B3}" type="pres">
      <dgm:prSet presAssocID="{D82FD9EF-CE94-4429-9410-DAE29463C6A9}" presName="parTx" presStyleLbl="revTx" presStyleIdx="0" presStyleCnt="6">
        <dgm:presLayoutVars>
          <dgm:chMax val="0"/>
          <dgm:chPref val="0"/>
        </dgm:presLayoutVars>
      </dgm:prSet>
      <dgm:spPr/>
    </dgm:pt>
    <dgm:pt modelId="{14BE6D58-0971-4AFD-AD47-73EC30FD1C34}" type="pres">
      <dgm:prSet presAssocID="{D82FD9EF-CE94-4429-9410-DAE29463C6A9}" presName="txSpace" presStyleCnt="0"/>
      <dgm:spPr/>
    </dgm:pt>
    <dgm:pt modelId="{BD54F651-EF54-40B3-8442-6F5AF4B35B1A}" type="pres">
      <dgm:prSet presAssocID="{D82FD9EF-CE94-4429-9410-DAE29463C6A9}" presName="desTx" presStyleLbl="revTx" presStyleIdx="1" presStyleCnt="6">
        <dgm:presLayoutVars/>
      </dgm:prSet>
      <dgm:spPr/>
    </dgm:pt>
    <dgm:pt modelId="{E005DD44-479A-4B33-B5DA-ADB663AE6399}" type="pres">
      <dgm:prSet presAssocID="{3C4D6B3B-7B92-429B-A51D-3DF5FFB6F2E8}" presName="sibTrans" presStyleCnt="0"/>
      <dgm:spPr/>
    </dgm:pt>
    <dgm:pt modelId="{E00A401E-BAB4-43AF-860F-A478AC8CF4F4}" type="pres">
      <dgm:prSet presAssocID="{0DBCEABA-5989-4508-A35A-85665C423F20}" presName="compNode" presStyleCnt="0"/>
      <dgm:spPr/>
    </dgm:pt>
    <dgm:pt modelId="{CB6B1593-7231-473C-8C3E-06A0808BCE23}" type="pres">
      <dgm:prSet presAssocID="{0DBCEABA-5989-4508-A35A-85665C423F20}" presName="iconRect" presStyleLbl="node1" presStyleIdx="1" presStyleCnt="3" custLinFactNeighborX="92465" custLinFactNeighborY="378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3639B1C-5B4C-4961-B439-B7E8E5E80D20}" type="pres">
      <dgm:prSet presAssocID="{0DBCEABA-5989-4508-A35A-85665C423F20}" presName="iconSpace" presStyleCnt="0"/>
      <dgm:spPr/>
    </dgm:pt>
    <dgm:pt modelId="{C517E12B-DD30-4D13-82BC-AC844F771A72}" type="pres">
      <dgm:prSet presAssocID="{0DBCEABA-5989-4508-A35A-85665C423F20}" presName="parTx" presStyleLbl="revTx" presStyleIdx="2" presStyleCnt="6">
        <dgm:presLayoutVars>
          <dgm:chMax val="0"/>
          <dgm:chPref val="0"/>
        </dgm:presLayoutVars>
      </dgm:prSet>
      <dgm:spPr/>
    </dgm:pt>
    <dgm:pt modelId="{8CFFC5D1-07F4-4AC6-B9BF-5600E1952DB1}" type="pres">
      <dgm:prSet presAssocID="{0DBCEABA-5989-4508-A35A-85665C423F20}" presName="txSpace" presStyleCnt="0"/>
      <dgm:spPr/>
    </dgm:pt>
    <dgm:pt modelId="{37060427-EA3B-4EB7-A870-04E8FE075D83}" type="pres">
      <dgm:prSet presAssocID="{0DBCEABA-5989-4508-A35A-85665C423F20}" presName="desTx" presStyleLbl="revTx" presStyleIdx="3" presStyleCnt="6">
        <dgm:presLayoutVars/>
      </dgm:prSet>
      <dgm:spPr/>
    </dgm:pt>
    <dgm:pt modelId="{E0D6B2DD-B746-47CB-8196-3D9B3A3433B4}" type="pres">
      <dgm:prSet presAssocID="{0C6C2E26-D99E-4D70-8B44-A2C1D54D30F0}" presName="sibTrans" presStyleCnt="0"/>
      <dgm:spPr/>
    </dgm:pt>
    <dgm:pt modelId="{FCACF930-4B60-4C70-A537-5183583604CE}" type="pres">
      <dgm:prSet presAssocID="{B38B0DAC-882B-4F07-84C7-1E4800D8C2D4}" presName="compNode" presStyleCnt="0"/>
      <dgm:spPr/>
    </dgm:pt>
    <dgm:pt modelId="{60E18750-4BA2-4023-81F5-7B662CC9E2F8}" type="pres">
      <dgm:prSet presAssocID="{B38B0DAC-882B-4F07-84C7-1E4800D8C2D4}" presName="iconRect" presStyleLbl="node1" presStyleIdx="2" presStyleCnt="3" custLinFactNeighborX="80803" custLinFactNeighborY="37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ize"/>
        </a:ext>
      </dgm:extLst>
    </dgm:pt>
    <dgm:pt modelId="{F6371835-017B-4562-AC04-0DDC074A7830}" type="pres">
      <dgm:prSet presAssocID="{B38B0DAC-882B-4F07-84C7-1E4800D8C2D4}" presName="iconSpace" presStyleCnt="0"/>
      <dgm:spPr/>
    </dgm:pt>
    <dgm:pt modelId="{C2C84308-A0CF-403D-A3E1-D91819BF1C45}" type="pres">
      <dgm:prSet presAssocID="{B38B0DAC-882B-4F07-84C7-1E4800D8C2D4}" presName="parTx" presStyleLbl="revTx" presStyleIdx="4" presStyleCnt="6">
        <dgm:presLayoutVars>
          <dgm:chMax val="0"/>
          <dgm:chPref val="0"/>
        </dgm:presLayoutVars>
      </dgm:prSet>
      <dgm:spPr/>
    </dgm:pt>
    <dgm:pt modelId="{3EAC053B-D36A-4ED1-9753-8F6C2C689AA6}" type="pres">
      <dgm:prSet presAssocID="{B38B0DAC-882B-4F07-84C7-1E4800D8C2D4}" presName="txSpace" presStyleCnt="0"/>
      <dgm:spPr/>
    </dgm:pt>
    <dgm:pt modelId="{7C8ED25E-CBB0-44DD-979B-E08F2D5D38F4}" type="pres">
      <dgm:prSet presAssocID="{B38B0DAC-882B-4F07-84C7-1E4800D8C2D4}" presName="desTx" presStyleLbl="revTx" presStyleIdx="5" presStyleCnt="6">
        <dgm:presLayoutVars/>
      </dgm:prSet>
      <dgm:spPr/>
    </dgm:pt>
  </dgm:ptLst>
  <dgm:cxnLst>
    <dgm:cxn modelId="{4695A342-0CF8-4C59-81DB-C884D6CCAB76}" type="presOf" srcId="{0DBCEABA-5989-4508-A35A-85665C423F20}" destId="{C517E12B-DD30-4D13-82BC-AC844F771A72}" srcOrd="0" destOrd="0" presId="urn:microsoft.com/office/officeart/2018/2/layout/IconLabelDescriptionList"/>
    <dgm:cxn modelId="{99AE5D73-5C7B-4837-B143-8068B2CFECF9}" type="presOf" srcId="{B38B0DAC-882B-4F07-84C7-1E4800D8C2D4}" destId="{C2C84308-A0CF-403D-A3E1-D91819BF1C45}" srcOrd="0" destOrd="0" presId="urn:microsoft.com/office/officeart/2018/2/layout/IconLabelDescriptionList"/>
    <dgm:cxn modelId="{4C472F83-4F61-4EDC-8D53-5C3F0FCED802}" srcId="{643D8CAA-521C-4130-8A2C-9C335B961529}" destId="{0DBCEABA-5989-4508-A35A-85665C423F20}" srcOrd="1" destOrd="0" parTransId="{83D3BF86-FC3F-4DF4-A7B9-10AD66B66D22}" sibTransId="{0C6C2E26-D99E-4D70-8B44-A2C1D54D30F0}"/>
    <dgm:cxn modelId="{27B13692-64A1-43BA-A36D-AC81416B5D26}" type="presOf" srcId="{D82FD9EF-CE94-4429-9410-DAE29463C6A9}" destId="{1379A907-CF90-4CB6-BE67-AFEB0C2B42B3}" srcOrd="0" destOrd="0" presId="urn:microsoft.com/office/officeart/2018/2/layout/IconLabelDescriptionList"/>
    <dgm:cxn modelId="{111E5C9B-DF6A-42F8-9B6D-978FC1BE931E}" srcId="{643D8CAA-521C-4130-8A2C-9C335B961529}" destId="{B38B0DAC-882B-4F07-84C7-1E4800D8C2D4}" srcOrd="2" destOrd="0" parTransId="{466F9EC9-7AE3-4026-8D33-FE459406A77B}" sibTransId="{3BB7168D-97EA-415E-9048-F4102F82BC7D}"/>
    <dgm:cxn modelId="{CC1FB09D-5F82-4120-BE7B-89915296A310}" type="presOf" srcId="{643D8CAA-521C-4130-8A2C-9C335B961529}" destId="{AA1EE9BB-0597-42E7-AFF0-EBCEB7794D49}" srcOrd="0" destOrd="0" presId="urn:microsoft.com/office/officeart/2018/2/layout/IconLabelDescriptionList"/>
    <dgm:cxn modelId="{387CB9B1-E724-4CA8-8212-19181699C177}" srcId="{643D8CAA-521C-4130-8A2C-9C335B961529}" destId="{D82FD9EF-CE94-4429-9410-DAE29463C6A9}" srcOrd="0" destOrd="0" parTransId="{8428D350-F3CB-45E4-9E16-9A36E48617ED}" sibTransId="{3C4D6B3B-7B92-429B-A51D-3DF5FFB6F2E8}"/>
    <dgm:cxn modelId="{147DFD38-3D49-4F86-B87E-FD1A3DC1FB7A}" type="presParOf" srcId="{AA1EE9BB-0597-42E7-AFF0-EBCEB7794D49}" destId="{64756E4E-3BF1-4F39-8556-1647AC68363F}" srcOrd="0" destOrd="0" presId="urn:microsoft.com/office/officeart/2018/2/layout/IconLabelDescriptionList"/>
    <dgm:cxn modelId="{433FB673-C9E5-43AF-B513-C60207FD07B7}" type="presParOf" srcId="{64756E4E-3BF1-4F39-8556-1647AC68363F}" destId="{5B8DEABB-CE11-437E-A963-8FCF845D8BB2}" srcOrd="0" destOrd="0" presId="urn:microsoft.com/office/officeart/2018/2/layout/IconLabelDescriptionList"/>
    <dgm:cxn modelId="{3B329A4D-9BD1-4975-B263-7901182CCB13}" type="presParOf" srcId="{64756E4E-3BF1-4F39-8556-1647AC68363F}" destId="{62DE55BC-5E66-4CAE-A2A1-99E6D9CD6D5D}" srcOrd="1" destOrd="0" presId="urn:microsoft.com/office/officeart/2018/2/layout/IconLabelDescriptionList"/>
    <dgm:cxn modelId="{7D46736E-8F15-4937-996F-872CFD614FD5}" type="presParOf" srcId="{64756E4E-3BF1-4F39-8556-1647AC68363F}" destId="{1379A907-CF90-4CB6-BE67-AFEB0C2B42B3}" srcOrd="2" destOrd="0" presId="urn:microsoft.com/office/officeart/2018/2/layout/IconLabelDescriptionList"/>
    <dgm:cxn modelId="{EE2405DC-591E-40DF-8845-25258F6BB718}" type="presParOf" srcId="{64756E4E-3BF1-4F39-8556-1647AC68363F}" destId="{14BE6D58-0971-4AFD-AD47-73EC30FD1C34}" srcOrd="3" destOrd="0" presId="urn:microsoft.com/office/officeart/2018/2/layout/IconLabelDescriptionList"/>
    <dgm:cxn modelId="{4F4724C3-4467-4074-882F-BA1095BEE990}" type="presParOf" srcId="{64756E4E-3BF1-4F39-8556-1647AC68363F}" destId="{BD54F651-EF54-40B3-8442-6F5AF4B35B1A}" srcOrd="4" destOrd="0" presId="urn:microsoft.com/office/officeart/2018/2/layout/IconLabelDescriptionList"/>
    <dgm:cxn modelId="{EBB222DD-E755-405C-9CC8-EE94063F7093}" type="presParOf" srcId="{AA1EE9BB-0597-42E7-AFF0-EBCEB7794D49}" destId="{E005DD44-479A-4B33-B5DA-ADB663AE6399}" srcOrd="1" destOrd="0" presId="urn:microsoft.com/office/officeart/2018/2/layout/IconLabelDescriptionList"/>
    <dgm:cxn modelId="{6DEC8C38-7E1D-45BD-91D1-09A2AE44BE7A}" type="presParOf" srcId="{AA1EE9BB-0597-42E7-AFF0-EBCEB7794D49}" destId="{E00A401E-BAB4-43AF-860F-A478AC8CF4F4}" srcOrd="2" destOrd="0" presId="urn:microsoft.com/office/officeart/2018/2/layout/IconLabelDescriptionList"/>
    <dgm:cxn modelId="{B7B49D67-DBAA-4873-9979-56CC31EEAA75}" type="presParOf" srcId="{E00A401E-BAB4-43AF-860F-A478AC8CF4F4}" destId="{CB6B1593-7231-473C-8C3E-06A0808BCE23}" srcOrd="0" destOrd="0" presId="urn:microsoft.com/office/officeart/2018/2/layout/IconLabelDescriptionList"/>
    <dgm:cxn modelId="{6A2A2827-950E-4D14-9ABF-5BD26AC1CBFA}" type="presParOf" srcId="{E00A401E-BAB4-43AF-860F-A478AC8CF4F4}" destId="{F3639B1C-5B4C-4961-B439-B7E8E5E80D20}" srcOrd="1" destOrd="0" presId="urn:microsoft.com/office/officeart/2018/2/layout/IconLabelDescriptionList"/>
    <dgm:cxn modelId="{D3F32D23-5379-4EE6-9DEF-AAA3D8381019}" type="presParOf" srcId="{E00A401E-BAB4-43AF-860F-A478AC8CF4F4}" destId="{C517E12B-DD30-4D13-82BC-AC844F771A72}" srcOrd="2" destOrd="0" presId="urn:microsoft.com/office/officeart/2018/2/layout/IconLabelDescriptionList"/>
    <dgm:cxn modelId="{7F17AFA8-24D9-4F32-9FA1-7D7701145F10}" type="presParOf" srcId="{E00A401E-BAB4-43AF-860F-A478AC8CF4F4}" destId="{8CFFC5D1-07F4-4AC6-B9BF-5600E1952DB1}" srcOrd="3" destOrd="0" presId="urn:microsoft.com/office/officeart/2018/2/layout/IconLabelDescriptionList"/>
    <dgm:cxn modelId="{FFB9BDB7-2810-44F0-BE79-2AE189B18254}" type="presParOf" srcId="{E00A401E-BAB4-43AF-860F-A478AC8CF4F4}" destId="{37060427-EA3B-4EB7-A870-04E8FE075D83}" srcOrd="4" destOrd="0" presId="urn:microsoft.com/office/officeart/2018/2/layout/IconLabelDescriptionList"/>
    <dgm:cxn modelId="{3A36A413-D336-482B-961E-C3DED1A84C33}" type="presParOf" srcId="{AA1EE9BB-0597-42E7-AFF0-EBCEB7794D49}" destId="{E0D6B2DD-B746-47CB-8196-3D9B3A3433B4}" srcOrd="3" destOrd="0" presId="urn:microsoft.com/office/officeart/2018/2/layout/IconLabelDescriptionList"/>
    <dgm:cxn modelId="{ABD2426B-3563-4835-9956-E245CD4C09A3}" type="presParOf" srcId="{AA1EE9BB-0597-42E7-AFF0-EBCEB7794D49}" destId="{FCACF930-4B60-4C70-A537-5183583604CE}" srcOrd="4" destOrd="0" presId="urn:microsoft.com/office/officeart/2018/2/layout/IconLabelDescriptionList"/>
    <dgm:cxn modelId="{4821DABD-16DC-4942-95B9-617A26931F42}" type="presParOf" srcId="{FCACF930-4B60-4C70-A537-5183583604CE}" destId="{60E18750-4BA2-4023-81F5-7B662CC9E2F8}" srcOrd="0" destOrd="0" presId="urn:microsoft.com/office/officeart/2018/2/layout/IconLabelDescriptionList"/>
    <dgm:cxn modelId="{C7A54262-3E51-4228-9510-F2F28FE7D201}" type="presParOf" srcId="{FCACF930-4B60-4C70-A537-5183583604CE}" destId="{F6371835-017B-4562-AC04-0DDC074A7830}" srcOrd="1" destOrd="0" presId="urn:microsoft.com/office/officeart/2018/2/layout/IconLabelDescriptionList"/>
    <dgm:cxn modelId="{9B91461E-7977-4E99-B601-AB7D67079342}" type="presParOf" srcId="{FCACF930-4B60-4C70-A537-5183583604CE}" destId="{C2C84308-A0CF-403D-A3E1-D91819BF1C45}" srcOrd="2" destOrd="0" presId="urn:microsoft.com/office/officeart/2018/2/layout/IconLabelDescriptionList"/>
    <dgm:cxn modelId="{5C8D4F23-16DF-41EF-A534-9D3B52621DF3}" type="presParOf" srcId="{FCACF930-4B60-4C70-A537-5183583604CE}" destId="{3EAC053B-D36A-4ED1-9753-8F6C2C689AA6}" srcOrd="3" destOrd="0" presId="urn:microsoft.com/office/officeart/2018/2/layout/IconLabelDescriptionList"/>
    <dgm:cxn modelId="{712656AE-6768-4F89-AA6B-0CC7923A7564}" type="presParOf" srcId="{FCACF930-4B60-4C70-A537-5183583604CE}" destId="{7C8ED25E-CBB0-44DD-979B-E08F2D5D38F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E44D3-2402-44B3-9792-28207706577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BEE76C-2020-4EDB-A76C-6A8170D3CD69}">
      <dgm:prSet/>
      <dgm:spPr/>
      <dgm:t>
        <a:bodyPr/>
        <a:lstStyle/>
        <a:p>
          <a:pPr>
            <a:lnSpc>
              <a:spcPct val="100000"/>
            </a:lnSpc>
            <a:defRPr b="1"/>
          </a:pPr>
          <a:r>
            <a:rPr lang="en-US" dirty="0"/>
            <a:t>We stratified the census tract sampling this year</a:t>
          </a:r>
        </a:p>
      </dgm:t>
    </dgm:pt>
    <dgm:pt modelId="{8E01E51D-113E-4DA6-AC1A-B7905D377484}" type="parTrans" cxnId="{B484E616-7375-4303-B34F-0DCA48EB5673}">
      <dgm:prSet/>
      <dgm:spPr/>
      <dgm:t>
        <a:bodyPr/>
        <a:lstStyle/>
        <a:p>
          <a:endParaRPr lang="en-US"/>
        </a:p>
      </dgm:t>
    </dgm:pt>
    <dgm:pt modelId="{F57FBAF4-86E3-4BB1-B422-EF240874D2C4}" type="sibTrans" cxnId="{B484E616-7375-4303-B34F-0DCA48EB5673}">
      <dgm:prSet/>
      <dgm:spPr/>
      <dgm:t>
        <a:bodyPr/>
        <a:lstStyle/>
        <a:p>
          <a:endParaRPr lang="en-US"/>
        </a:p>
      </dgm:t>
    </dgm:pt>
    <dgm:pt modelId="{F4CB4250-FFCE-4AB7-92E8-22089CE42217}">
      <dgm:prSet/>
      <dgm:spPr/>
      <dgm:t>
        <a:bodyPr/>
        <a:lstStyle/>
        <a:p>
          <a:pPr>
            <a:lnSpc>
              <a:spcPct val="100000"/>
            </a:lnSpc>
          </a:pPr>
          <a:r>
            <a:rPr lang="en-US" dirty="0"/>
            <a:t>We stratified the census tracts in North Carolina into large and small. We drew most of our sample from the smaller census tracts to reduce the canvassing burden.</a:t>
          </a:r>
        </a:p>
      </dgm:t>
    </dgm:pt>
    <dgm:pt modelId="{AE650262-12CF-463B-B7AD-63FF6EA0C502}" type="parTrans" cxnId="{1305BE78-03E9-4BA7-83C5-4A73C86D6490}">
      <dgm:prSet/>
      <dgm:spPr/>
      <dgm:t>
        <a:bodyPr/>
        <a:lstStyle/>
        <a:p>
          <a:endParaRPr lang="en-US"/>
        </a:p>
      </dgm:t>
    </dgm:pt>
    <dgm:pt modelId="{4F8CD934-E7E2-4E8B-8212-5D3B30CA550A}" type="sibTrans" cxnId="{1305BE78-03E9-4BA7-83C5-4A73C86D6490}">
      <dgm:prSet/>
      <dgm:spPr/>
      <dgm:t>
        <a:bodyPr/>
        <a:lstStyle/>
        <a:p>
          <a:endParaRPr lang="en-US"/>
        </a:p>
      </dgm:t>
    </dgm:pt>
    <dgm:pt modelId="{22F801BE-30DD-41B1-ACEA-D6809287BAA4}">
      <dgm:prSet/>
      <dgm:spPr/>
      <dgm:t>
        <a:bodyPr/>
        <a:lstStyle/>
        <a:p>
          <a:pPr>
            <a:lnSpc>
              <a:spcPct val="100000"/>
            </a:lnSpc>
            <a:defRPr b="1"/>
          </a:pPr>
          <a:r>
            <a:rPr lang="en-US" dirty="0"/>
            <a:t>The information you gathered during canvassing will serve double duty. It will also be used to update the ECCO list file for those outlets found that were not already on the frame, as part of the list maintenance process.</a:t>
          </a:r>
          <a:endParaRPr lang="en-US" dirty="0">
            <a:solidFill>
              <a:srgbClr val="FF0000"/>
            </a:solidFill>
          </a:endParaRPr>
        </a:p>
      </dgm:t>
    </dgm:pt>
    <dgm:pt modelId="{7D9F74EF-2B21-4586-A539-C34F32C03A14}" type="parTrans" cxnId="{3DE0CF35-39CE-4CDB-8F45-E41E015FFF17}">
      <dgm:prSet/>
      <dgm:spPr/>
      <dgm:t>
        <a:bodyPr/>
        <a:lstStyle/>
        <a:p>
          <a:endParaRPr lang="en-US"/>
        </a:p>
      </dgm:t>
    </dgm:pt>
    <dgm:pt modelId="{6282C201-F4B7-4C49-9E47-B9D5A1EBF56C}" type="sibTrans" cxnId="{3DE0CF35-39CE-4CDB-8F45-E41E015FFF17}">
      <dgm:prSet/>
      <dgm:spPr/>
      <dgm:t>
        <a:bodyPr/>
        <a:lstStyle/>
        <a:p>
          <a:endParaRPr lang="en-US"/>
        </a:p>
      </dgm:t>
    </dgm:pt>
    <dgm:pt modelId="{73485342-D7B3-42D1-86F9-BF78DAEA4B84}" type="pres">
      <dgm:prSet presAssocID="{FFFE44D3-2402-44B3-9792-28207706577B}" presName="root" presStyleCnt="0">
        <dgm:presLayoutVars>
          <dgm:dir/>
          <dgm:resizeHandles val="exact"/>
        </dgm:presLayoutVars>
      </dgm:prSet>
      <dgm:spPr/>
    </dgm:pt>
    <dgm:pt modelId="{72474C21-0DAD-45D0-9BD4-D99AB51AAFCF}" type="pres">
      <dgm:prSet presAssocID="{5DBEE76C-2020-4EDB-A76C-6A8170D3CD69}" presName="compNode" presStyleCnt="0"/>
      <dgm:spPr/>
    </dgm:pt>
    <dgm:pt modelId="{6B988406-6539-4FF7-BD3D-E666281C83E2}" type="pres">
      <dgm:prSet presAssocID="{5DBEE76C-2020-4EDB-A76C-6A8170D3CD69}" presName="iconRect" presStyleLbl="node1" presStyleIdx="0" presStyleCnt="2" custAng="16200000" custLinFactNeighborY="102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Collage rainbow"/>
        </a:ext>
      </dgm:extLst>
    </dgm:pt>
    <dgm:pt modelId="{1C6C1239-E945-432F-84D3-7D51559118A3}" type="pres">
      <dgm:prSet presAssocID="{5DBEE76C-2020-4EDB-A76C-6A8170D3CD69}" presName="iconSpace" presStyleCnt="0"/>
      <dgm:spPr/>
    </dgm:pt>
    <dgm:pt modelId="{1D744DDC-703B-4A94-A31E-81DDF1DD277A}" type="pres">
      <dgm:prSet presAssocID="{5DBEE76C-2020-4EDB-A76C-6A8170D3CD69}" presName="parTx" presStyleLbl="revTx" presStyleIdx="0" presStyleCnt="4">
        <dgm:presLayoutVars>
          <dgm:chMax val="0"/>
          <dgm:chPref val="0"/>
        </dgm:presLayoutVars>
      </dgm:prSet>
      <dgm:spPr/>
    </dgm:pt>
    <dgm:pt modelId="{B2C4D595-D92D-43A2-BE6B-A50BA06ECC59}" type="pres">
      <dgm:prSet presAssocID="{5DBEE76C-2020-4EDB-A76C-6A8170D3CD69}" presName="txSpace" presStyleCnt="0"/>
      <dgm:spPr/>
    </dgm:pt>
    <dgm:pt modelId="{A43D6FD0-870A-4830-AB3D-FBBF857E1F45}" type="pres">
      <dgm:prSet presAssocID="{5DBEE76C-2020-4EDB-A76C-6A8170D3CD69}" presName="desTx" presStyleLbl="revTx" presStyleIdx="1" presStyleCnt="4">
        <dgm:presLayoutVars/>
      </dgm:prSet>
      <dgm:spPr/>
    </dgm:pt>
    <dgm:pt modelId="{A1C57864-B39D-4622-97D9-F4EEF7853A73}" type="pres">
      <dgm:prSet presAssocID="{F57FBAF4-86E3-4BB1-B422-EF240874D2C4}" presName="sibTrans" presStyleCnt="0"/>
      <dgm:spPr/>
    </dgm:pt>
    <dgm:pt modelId="{57AB4438-F68D-4BA3-B29E-33528D9F219B}" type="pres">
      <dgm:prSet presAssocID="{22F801BE-30DD-41B1-ACEA-D6809287BAA4}" presName="compNode" presStyleCnt="0"/>
      <dgm:spPr/>
    </dgm:pt>
    <dgm:pt modelId="{775A3E8B-014D-47A6-ABE3-6B18BB79A0D6}" type="pres">
      <dgm:prSet presAssocID="{22F801BE-30DD-41B1-ACEA-D6809287BAA4}" presName="iconRect" presStyleLbl="node1" presStyleIdx="1" presStyleCnt="2" custLinFactNeighborY="-143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Woman seated at wood table, wearing headphones, working on laptop"/>
        </a:ext>
      </dgm:extLst>
    </dgm:pt>
    <dgm:pt modelId="{7564961D-D74F-4EA8-8AC3-996D5362017B}" type="pres">
      <dgm:prSet presAssocID="{22F801BE-30DD-41B1-ACEA-D6809287BAA4}" presName="iconSpace" presStyleCnt="0"/>
      <dgm:spPr/>
    </dgm:pt>
    <dgm:pt modelId="{8A08E08E-FBCE-45CA-9848-1C8251D89ED8}" type="pres">
      <dgm:prSet presAssocID="{22F801BE-30DD-41B1-ACEA-D6809287BAA4}" presName="parTx" presStyleLbl="revTx" presStyleIdx="2" presStyleCnt="4" custScaleY="293224" custLinFactY="24886" custLinFactNeighborX="488" custLinFactNeighborY="100000">
        <dgm:presLayoutVars>
          <dgm:chMax val="0"/>
          <dgm:chPref val="0"/>
        </dgm:presLayoutVars>
      </dgm:prSet>
      <dgm:spPr/>
    </dgm:pt>
    <dgm:pt modelId="{70F0C858-DB74-4F2E-B0BE-E2B21D9EA579}" type="pres">
      <dgm:prSet presAssocID="{22F801BE-30DD-41B1-ACEA-D6809287BAA4}" presName="txSpace" presStyleCnt="0"/>
      <dgm:spPr/>
    </dgm:pt>
    <dgm:pt modelId="{65502BE8-49C4-44E4-B131-16EF2A726C60}" type="pres">
      <dgm:prSet presAssocID="{22F801BE-30DD-41B1-ACEA-D6809287BAA4}" presName="desTx" presStyleLbl="revTx" presStyleIdx="3" presStyleCnt="4">
        <dgm:presLayoutVars/>
      </dgm:prSet>
      <dgm:spPr/>
    </dgm:pt>
  </dgm:ptLst>
  <dgm:cxnLst>
    <dgm:cxn modelId="{B484E616-7375-4303-B34F-0DCA48EB5673}" srcId="{FFFE44D3-2402-44B3-9792-28207706577B}" destId="{5DBEE76C-2020-4EDB-A76C-6A8170D3CD69}" srcOrd="0" destOrd="0" parTransId="{8E01E51D-113E-4DA6-AC1A-B7905D377484}" sibTransId="{F57FBAF4-86E3-4BB1-B422-EF240874D2C4}"/>
    <dgm:cxn modelId="{3DE0CF35-39CE-4CDB-8F45-E41E015FFF17}" srcId="{FFFE44D3-2402-44B3-9792-28207706577B}" destId="{22F801BE-30DD-41B1-ACEA-D6809287BAA4}" srcOrd="1" destOrd="0" parTransId="{7D9F74EF-2B21-4586-A539-C34F32C03A14}" sibTransId="{6282C201-F4B7-4C49-9E47-B9D5A1EBF56C}"/>
    <dgm:cxn modelId="{1305BE78-03E9-4BA7-83C5-4A73C86D6490}" srcId="{5DBEE76C-2020-4EDB-A76C-6A8170D3CD69}" destId="{F4CB4250-FFCE-4AB7-92E8-22089CE42217}" srcOrd="0" destOrd="0" parTransId="{AE650262-12CF-463B-B7AD-63FF6EA0C502}" sibTransId="{4F8CD934-E7E2-4E8B-8212-5D3B30CA550A}"/>
    <dgm:cxn modelId="{D02A497B-757B-44A3-8651-35DEE63B4750}" type="presOf" srcId="{22F801BE-30DD-41B1-ACEA-D6809287BAA4}" destId="{8A08E08E-FBCE-45CA-9848-1C8251D89ED8}" srcOrd="0" destOrd="0" presId="urn:microsoft.com/office/officeart/2018/5/layout/CenteredIconLabelDescriptionList"/>
    <dgm:cxn modelId="{E4A007A4-A011-4081-9B50-0D79E2C431F6}" type="presOf" srcId="{F4CB4250-FFCE-4AB7-92E8-22089CE42217}" destId="{A43D6FD0-870A-4830-AB3D-FBBF857E1F45}" srcOrd="0" destOrd="0" presId="urn:microsoft.com/office/officeart/2018/5/layout/CenteredIconLabelDescriptionList"/>
    <dgm:cxn modelId="{888825E6-E4E2-4000-8EEC-00D8B660483D}" type="presOf" srcId="{FFFE44D3-2402-44B3-9792-28207706577B}" destId="{73485342-D7B3-42D1-86F9-BF78DAEA4B84}" srcOrd="0" destOrd="0" presId="urn:microsoft.com/office/officeart/2018/5/layout/CenteredIconLabelDescriptionList"/>
    <dgm:cxn modelId="{2A371AFC-BE2D-433B-A58E-B533EBB6C165}" type="presOf" srcId="{5DBEE76C-2020-4EDB-A76C-6A8170D3CD69}" destId="{1D744DDC-703B-4A94-A31E-81DDF1DD277A}" srcOrd="0" destOrd="0" presId="urn:microsoft.com/office/officeart/2018/5/layout/CenteredIconLabelDescriptionList"/>
    <dgm:cxn modelId="{AB2D6D5E-17CF-4684-98F2-8BD06380F8D2}" type="presParOf" srcId="{73485342-D7B3-42D1-86F9-BF78DAEA4B84}" destId="{72474C21-0DAD-45D0-9BD4-D99AB51AAFCF}" srcOrd="0" destOrd="0" presId="urn:microsoft.com/office/officeart/2018/5/layout/CenteredIconLabelDescriptionList"/>
    <dgm:cxn modelId="{9F641F2E-5986-4610-8201-5E48F9E6C6B9}" type="presParOf" srcId="{72474C21-0DAD-45D0-9BD4-D99AB51AAFCF}" destId="{6B988406-6539-4FF7-BD3D-E666281C83E2}" srcOrd="0" destOrd="0" presId="urn:microsoft.com/office/officeart/2018/5/layout/CenteredIconLabelDescriptionList"/>
    <dgm:cxn modelId="{D72669C2-B903-45D4-8CDF-05BC56B70C31}" type="presParOf" srcId="{72474C21-0DAD-45D0-9BD4-D99AB51AAFCF}" destId="{1C6C1239-E945-432F-84D3-7D51559118A3}" srcOrd="1" destOrd="0" presId="urn:microsoft.com/office/officeart/2018/5/layout/CenteredIconLabelDescriptionList"/>
    <dgm:cxn modelId="{ACF8C6AB-D1C3-4483-A3AC-6E4A1C9869E7}" type="presParOf" srcId="{72474C21-0DAD-45D0-9BD4-D99AB51AAFCF}" destId="{1D744DDC-703B-4A94-A31E-81DDF1DD277A}" srcOrd="2" destOrd="0" presId="urn:microsoft.com/office/officeart/2018/5/layout/CenteredIconLabelDescriptionList"/>
    <dgm:cxn modelId="{05C65E37-BDB6-4C35-BC53-6DF9A733C4D8}" type="presParOf" srcId="{72474C21-0DAD-45D0-9BD4-D99AB51AAFCF}" destId="{B2C4D595-D92D-43A2-BE6B-A50BA06ECC59}" srcOrd="3" destOrd="0" presId="urn:microsoft.com/office/officeart/2018/5/layout/CenteredIconLabelDescriptionList"/>
    <dgm:cxn modelId="{41899978-85E3-47B0-82AF-8F109B804ACE}" type="presParOf" srcId="{72474C21-0DAD-45D0-9BD4-D99AB51AAFCF}" destId="{A43D6FD0-870A-4830-AB3D-FBBF857E1F45}" srcOrd="4" destOrd="0" presId="urn:microsoft.com/office/officeart/2018/5/layout/CenteredIconLabelDescriptionList"/>
    <dgm:cxn modelId="{0DAB55C0-FCE7-428F-AACD-3C03136F3231}" type="presParOf" srcId="{73485342-D7B3-42D1-86F9-BF78DAEA4B84}" destId="{A1C57864-B39D-4622-97D9-F4EEF7853A73}" srcOrd="1" destOrd="0" presId="urn:microsoft.com/office/officeart/2018/5/layout/CenteredIconLabelDescriptionList"/>
    <dgm:cxn modelId="{CFED84D9-D78D-4BFC-88DA-C58544AC55EC}" type="presParOf" srcId="{73485342-D7B3-42D1-86F9-BF78DAEA4B84}" destId="{57AB4438-F68D-4BA3-B29E-33528D9F219B}" srcOrd="2" destOrd="0" presId="urn:microsoft.com/office/officeart/2018/5/layout/CenteredIconLabelDescriptionList"/>
    <dgm:cxn modelId="{411807DB-2B97-407F-9EB2-F66B7AD1F5BD}" type="presParOf" srcId="{57AB4438-F68D-4BA3-B29E-33528D9F219B}" destId="{775A3E8B-014D-47A6-ABE3-6B18BB79A0D6}" srcOrd="0" destOrd="0" presId="urn:microsoft.com/office/officeart/2018/5/layout/CenteredIconLabelDescriptionList"/>
    <dgm:cxn modelId="{BAE81A3A-4E1D-4282-B160-985E35A05104}" type="presParOf" srcId="{57AB4438-F68D-4BA3-B29E-33528D9F219B}" destId="{7564961D-D74F-4EA8-8AC3-996D5362017B}" srcOrd="1" destOrd="0" presId="urn:microsoft.com/office/officeart/2018/5/layout/CenteredIconLabelDescriptionList"/>
    <dgm:cxn modelId="{3F81A8C6-5109-4FB9-8C4C-D241135532A5}" type="presParOf" srcId="{57AB4438-F68D-4BA3-B29E-33528D9F219B}" destId="{8A08E08E-FBCE-45CA-9848-1C8251D89ED8}" srcOrd="2" destOrd="0" presId="urn:microsoft.com/office/officeart/2018/5/layout/CenteredIconLabelDescriptionList"/>
    <dgm:cxn modelId="{64A8A63D-EC29-447D-AFBC-CEF16ED87553}" type="presParOf" srcId="{57AB4438-F68D-4BA3-B29E-33528D9F219B}" destId="{70F0C858-DB74-4F2E-B0BE-E2B21D9EA579}" srcOrd="3" destOrd="0" presId="urn:microsoft.com/office/officeart/2018/5/layout/CenteredIconLabelDescriptionList"/>
    <dgm:cxn modelId="{CBDB8CA0-9514-4351-B860-DEDD64B7F425}" type="presParOf" srcId="{57AB4438-F68D-4BA3-B29E-33528D9F219B}" destId="{65502BE8-49C4-44E4-B131-16EF2A726C6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0C87E-44FC-45B9-A085-337440F07B29}">
      <dsp:nvSpPr>
        <dsp:cNvPr id="0" name=""/>
        <dsp:cNvSpPr/>
      </dsp:nvSpPr>
      <dsp:spPr>
        <a:xfrm>
          <a:off x="0" y="1550099"/>
          <a:ext cx="647858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2810" tIns="291592" rIns="502810"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0" y="1550099"/>
        <a:ext cx="6478587" cy="352800"/>
      </dsp:txXfrm>
    </dsp:sp>
    <dsp:sp modelId="{9AF65E29-DE0D-4360-BFA3-BECB36BE6ED2}">
      <dsp:nvSpPr>
        <dsp:cNvPr id="0" name=""/>
        <dsp:cNvSpPr/>
      </dsp:nvSpPr>
      <dsp:spPr>
        <a:xfrm>
          <a:off x="323929" y="1343459"/>
          <a:ext cx="45350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13" tIns="0" rIns="171413" bIns="0" numCol="1" spcCol="1270" anchor="ctr" anchorCtr="0">
          <a:noAutofit/>
        </a:bodyPr>
        <a:lstStyle/>
        <a:p>
          <a:pPr marL="0" lvl="0" indent="0" algn="l" defTabSz="622300">
            <a:lnSpc>
              <a:spcPct val="90000"/>
            </a:lnSpc>
            <a:spcBef>
              <a:spcPct val="0"/>
            </a:spcBef>
            <a:spcAft>
              <a:spcPct val="35000"/>
            </a:spcAft>
            <a:buNone/>
          </a:pPr>
          <a:r>
            <a:rPr lang="en-US" sz="1400" b="0" kern="1200" dirty="0"/>
            <a:t>Purpose and Requirements of the Synar Coverage Study</a:t>
          </a:r>
          <a:endParaRPr lang="en-US" sz="1400" kern="1200" dirty="0"/>
        </a:p>
      </dsp:txBody>
      <dsp:txXfrm>
        <a:off x="344104" y="1363634"/>
        <a:ext cx="4494661" cy="372930"/>
      </dsp:txXfrm>
    </dsp:sp>
    <dsp:sp modelId="{F61D7681-0724-448B-B8DF-E6CB6AD4966C}">
      <dsp:nvSpPr>
        <dsp:cNvPr id="0" name=""/>
        <dsp:cNvSpPr/>
      </dsp:nvSpPr>
      <dsp:spPr>
        <a:xfrm>
          <a:off x="0" y="2185139"/>
          <a:ext cx="647858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2810" tIns="291592" rIns="502810"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highlight>
              <a:srgbClr val="FFFF00"/>
            </a:highlight>
          </a:endParaRPr>
        </a:p>
      </dsp:txBody>
      <dsp:txXfrm>
        <a:off x="0" y="2185139"/>
        <a:ext cx="6478587" cy="352800"/>
      </dsp:txXfrm>
    </dsp:sp>
    <dsp:sp modelId="{04CA74B3-C35E-430B-BC23-B6225822F95C}">
      <dsp:nvSpPr>
        <dsp:cNvPr id="0" name=""/>
        <dsp:cNvSpPr/>
      </dsp:nvSpPr>
      <dsp:spPr>
        <a:xfrm>
          <a:off x="323929" y="1978499"/>
          <a:ext cx="45350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13" tIns="0" rIns="171413" bIns="0" numCol="1" spcCol="1270" anchor="ctr" anchorCtr="0">
          <a:noAutofit/>
        </a:bodyPr>
        <a:lstStyle/>
        <a:p>
          <a:pPr marL="0" lvl="0" indent="0" algn="l" defTabSz="622300">
            <a:lnSpc>
              <a:spcPct val="90000"/>
            </a:lnSpc>
            <a:spcBef>
              <a:spcPct val="0"/>
            </a:spcBef>
            <a:spcAft>
              <a:spcPct val="35000"/>
            </a:spcAft>
            <a:buNone/>
          </a:pPr>
          <a:r>
            <a:rPr lang="en-US" sz="1400" b="0" kern="1200" dirty="0"/>
            <a:t>Results</a:t>
          </a:r>
          <a:endParaRPr lang="en-US" sz="1400" kern="1200" dirty="0"/>
        </a:p>
      </dsp:txBody>
      <dsp:txXfrm>
        <a:off x="344104" y="1998674"/>
        <a:ext cx="4494661" cy="372930"/>
      </dsp:txXfrm>
    </dsp:sp>
    <dsp:sp modelId="{E6110C66-BC87-4A22-B42F-2D24F981A4D8}">
      <dsp:nvSpPr>
        <dsp:cNvPr id="0" name=""/>
        <dsp:cNvSpPr/>
      </dsp:nvSpPr>
      <dsp:spPr>
        <a:xfrm>
          <a:off x="0" y="2820179"/>
          <a:ext cx="6478587" cy="35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0C17C2-E942-4307-B6FE-1A932BA1A2A0}">
      <dsp:nvSpPr>
        <dsp:cNvPr id="0" name=""/>
        <dsp:cNvSpPr/>
      </dsp:nvSpPr>
      <dsp:spPr>
        <a:xfrm>
          <a:off x="323929" y="2613539"/>
          <a:ext cx="4535011" cy="4132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13" tIns="0" rIns="171413" bIns="0" numCol="1" spcCol="1270" anchor="ctr" anchorCtr="0">
          <a:noAutofit/>
        </a:bodyPr>
        <a:lstStyle/>
        <a:p>
          <a:pPr marL="0" lvl="0" indent="0" algn="l" defTabSz="622300">
            <a:lnSpc>
              <a:spcPct val="90000"/>
            </a:lnSpc>
            <a:spcBef>
              <a:spcPct val="0"/>
            </a:spcBef>
            <a:spcAft>
              <a:spcPct val="35000"/>
            </a:spcAft>
            <a:buNone/>
          </a:pPr>
          <a:r>
            <a:rPr lang="en-US" sz="1400" b="0" kern="1200" dirty="0"/>
            <a:t>Q&amp;A</a:t>
          </a:r>
          <a:endParaRPr lang="en-US" sz="1400" kern="1200" dirty="0"/>
        </a:p>
      </dsp:txBody>
      <dsp:txXfrm>
        <a:off x="344104" y="2633714"/>
        <a:ext cx="449466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88406-6539-4FF7-BD3D-E666281C83E2}">
      <dsp:nvSpPr>
        <dsp:cNvPr id="0" name=""/>
        <dsp:cNvSpPr/>
      </dsp:nvSpPr>
      <dsp:spPr>
        <a:xfrm>
          <a:off x="1963800" y="6430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44DDC-703B-4A94-A31E-81DDF1DD277A}">
      <dsp:nvSpPr>
        <dsp:cNvPr id="0" name=""/>
        <dsp:cNvSpPr/>
      </dsp:nvSpPr>
      <dsp:spPr>
        <a:xfrm>
          <a:off x="559800" y="228684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SAMHSA permits the use of a list frame only if it provides adequate coverage </a:t>
          </a:r>
        </a:p>
      </dsp:txBody>
      <dsp:txXfrm>
        <a:off x="559800" y="2286840"/>
        <a:ext cx="4320000" cy="648000"/>
      </dsp:txXfrm>
    </dsp:sp>
    <dsp:sp modelId="{A43D6FD0-870A-4830-AB3D-FBBF857E1F45}">
      <dsp:nvSpPr>
        <dsp:cNvPr id="0" name=""/>
        <dsp:cNvSpPr/>
      </dsp:nvSpPr>
      <dsp:spPr>
        <a:xfrm>
          <a:off x="559800" y="2996145"/>
          <a:ext cx="4320000" cy="7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Synar requires that a list frame must have at least 80% coverage, that is, at least 80% of all existing tobacco outlets in North Carolina must be contained on the list.</a:t>
          </a:r>
        </a:p>
      </dsp:txBody>
      <dsp:txXfrm>
        <a:off x="559800" y="2996145"/>
        <a:ext cx="4320000" cy="712159"/>
      </dsp:txXfrm>
    </dsp:sp>
    <dsp:sp modelId="{775A3E8B-014D-47A6-ABE3-6B18BB79A0D6}">
      <dsp:nvSpPr>
        <dsp:cNvPr id="0" name=""/>
        <dsp:cNvSpPr/>
      </dsp:nvSpPr>
      <dsp:spPr>
        <a:xfrm>
          <a:off x="7039800" y="64303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8E08E-FBCE-45CA-9848-1C8251D89ED8}">
      <dsp:nvSpPr>
        <dsp:cNvPr id="0" name=""/>
        <dsp:cNvSpPr/>
      </dsp:nvSpPr>
      <dsp:spPr>
        <a:xfrm>
          <a:off x="5656881" y="2451246"/>
          <a:ext cx="4320000" cy="190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This year’s coverage study independently confirmed that North Carolina’s list frame does contain at least 80% of all tobacco outlets</a:t>
          </a:r>
          <a:endParaRPr lang="en-US" sz="1800" kern="1200" dirty="0">
            <a:solidFill>
              <a:srgbClr val="FF0000"/>
            </a:solidFill>
          </a:endParaRPr>
        </a:p>
      </dsp:txBody>
      <dsp:txXfrm>
        <a:off x="5656881" y="2451246"/>
        <a:ext cx="4320000" cy="1900091"/>
      </dsp:txXfrm>
    </dsp:sp>
    <dsp:sp modelId="{65502BE8-49C4-44E4-B131-16EF2A726C60}">
      <dsp:nvSpPr>
        <dsp:cNvPr id="0" name=""/>
        <dsp:cNvSpPr/>
      </dsp:nvSpPr>
      <dsp:spPr>
        <a:xfrm>
          <a:off x="5635800" y="2996145"/>
          <a:ext cx="4320000" cy="7121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DEABB-CE11-437E-A963-8FCF845D8BB2}">
      <dsp:nvSpPr>
        <dsp:cNvPr id="0" name=""/>
        <dsp:cNvSpPr/>
      </dsp:nvSpPr>
      <dsp:spPr>
        <a:xfrm>
          <a:off x="702368" y="842418"/>
          <a:ext cx="714656" cy="714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79A907-CF90-4CB6-BE67-AFEB0C2B42B3}">
      <dsp:nvSpPr>
        <dsp:cNvPr id="0" name=""/>
        <dsp:cNvSpPr/>
      </dsp:nvSpPr>
      <dsp:spPr>
        <a:xfrm>
          <a:off x="1326" y="1648870"/>
          <a:ext cx="2041875" cy="150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SAMHSA recommends a sample of areas that are expected to contain 130 to 200 outlets</a:t>
          </a:r>
        </a:p>
        <a:p>
          <a:pPr marL="0" lvl="0" indent="0" algn="ctr" defTabSz="622300">
            <a:lnSpc>
              <a:spcPct val="100000"/>
            </a:lnSpc>
            <a:spcBef>
              <a:spcPct val="0"/>
            </a:spcBef>
            <a:spcAft>
              <a:spcPct val="35000"/>
            </a:spcAft>
            <a:buNone/>
            <a:defRPr b="1"/>
          </a:pPr>
          <a:r>
            <a:rPr lang="en-US" sz="1200" kern="1200" dirty="0"/>
            <a:t>North Carolina used census tracts as the areas to be sampled</a:t>
          </a:r>
        </a:p>
      </dsp:txBody>
      <dsp:txXfrm>
        <a:off x="1326" y="1648870"/>
        <a:ext cx="2041875" cy="1506093"/>
      </dsp:txXfrm>
    </dsp:sp>
    <dsp:sp modelId="{BD54F651-EF54-40B3-8442-6F5AF4B35B1A}">
      <dsp:nvSpPr>
        <dsp:cNvPr id="0" name=""/>
        <dsp:cNvSpPr/>
      </dsp:nvSpPr>
      <dsp:spPr>
        <a:xfrm>
          <a:off x="1326" y="3210227"/>
          <a:ext cx="2041875" cy="368357"/>
        </a:xfrm>
        <a:prstGeom prst="rect">
          <a:avLst/>
        </a:prstGeom>
        <a:noFill/>
        <a:ln>
          <a:noFill/>
        </a:ln>
        <a:effectLst/>
      </dsp:spPr>
      <dsp:style>
        <a:lnRef idx="0">
          <a:scrgbClr r="0" g="0" b="0"/>
        </a:lnRef>
        <a:fillRef idx="0">
          <a:scrgbClr r="0" g="0" b="0"/>
        </a:fillRef>
        <a:effectRef idx="0">
          <a:scrgbClr r="0" g="0" b="0"/>
        </a:effectRef>
        <a:fontRef idx="minor"/>
      </dsp:style>
    </dsp:sp>
    <dsp:sp modelId="{CB6B1593-7231-473C-8C3E-06A0808BCE23}">
      <dsp:nvSpPr>
        <dsp:cNvPr id="0" name=""/>
        <dsp:cNvSpPr/>
      </dsp:nvSpPr>
      <dsp:spPr>
        <a:xfrm>
          <a:off x="3061336" y="842418"/>
          <a:ext cx="714656" cy="714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17E12B-DD30-4D13-82BC-AC844F771A72}">
      <dsp:nvSpPr>
        <dsp:cNvPr id="0" name=""/>
        <dsp:cNvSpPr/>
      </dsp:nvSpPr>
      <dsp:spPr>
        <a:xfrm>
          <a:off x="2400530" y="1648870"/>
          <a:ext cx="2041875" cy="150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This year’s study found 212 outlets in the 24 census tracts that were sampled</a:t>
          </a:r>
        </a:p>
      </dsp:txBody>
      <dsp:txXfrm>
        <a:off x="2400530" y="1648870"/>
        <a:ext cx="2041875" cy="1506093"/>
      </dsp:txXfrm>
    </dsp:sp>
    <dsp:sp modelId="{37060427-EA3B-4EB7-A870-04E8FE075D83}">
      <dsp:nvSpPr>
        <dsp:cNvPr id="0" name=""/>
        <dsp:cNvSpPr/>
      </dsp:nvSpPr>
      <dsp:spPr>
        <a:xfrm>
          <a:off x="2400530" y="3210227"/>
          <a:ext cx="2041875" cy="368357"/>
        </a:xfrm>
        <a:prstGeom prst="rect">
          <a:avLst/>
        </a:prstGeom>
        <a:noFill/>
        <a:ln>
          <a:noFill/>
        </a:ln>
        <a:effectLst/>
      </dsp:spPr>
      <dsp:style>
        <a:lnRef idx="0">
          <a:scrgbClr r="0" g="0" b="0"/>
        </a:lnRef>
        <a:fillRef idx="0">
          <a:scrgbClr r="0" g="0" b="0"/>
        </a:fillRef>
        <a:effectRef idx="0">
          <a:scrgbClr r="0" g="0" b="0"/>
        </a:effectRef>
        <a:fontRef idx="minor"/>
      </dsp:style>
    </dsp:sp>
    <dsp:sp modelId="{60E18750-4BA2-4023-81F5-7B662CC9E2F8}">
      <dsp:nvSpPr>
        <dsp:cNvPr id="0" name=""/>
        <dsp:cNvSpPr/>
      </dsp:nvSpPr>
      <dsp:spPr>
        <a:xfrm>
          <a:off x="5377196" y="842418"/>
          <a:ext cx="714656" cy="714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84308-A0CF-403D-A3E1-D91819BF1C45}">
      <dsp:nvSpPr>
        <dsp:cNvPr id="0" name=""/>
        <dsp:cNvSpPr/>
      </dsp:nvSpPr>
      <dsp:spPr>
        <a:xfrm>
          <a:off x="4799733" y="1648870"/>
          <a:ext cx="2041875" cy="1506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Those outlets found in the field were then “cross-walked” with the North Carolina ECCO outlet list to determine if they can also be found on the outlet list</a:t>
          </a:r>
        </a:p>
      </dsp:txBody>
      <dsp:txXfrm>
        <a:off x="4799733" y="1648870"/>
        <a:ext cx="2041875" cy="1506093"/>
      </dsp:txXfrm>
    </dsp:sp>
    <dsp:sp modelId="{7C8ED25E-CBB0-44DD-979B-E08F2D5D38F4}">
      <dsp:nvSpPr>
        <dsp:cNvPr id="0" name=""/>
        <dsp:cNvSpPr/>
      </dsp:nvSpPr>
      <dsp:spPr>
        <a:xfrm>
          <a:off x="4799733" y="3210227"/>
          <a:ext cx="2041875" cy="36835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88406-6539-4FF7-BD3D-E666281C83E2}">
      <dsp:nvSpPr>
        <dsp:cNvPr id="0" name=""/>
        <dsp:cNvSpPr/>
      </dsp:nvSpPr>
      <dsp:spPr>
        <a:xfrm rot="16200000">
          <a:off x="1963800" y="65848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44DDC-703B-4A94-A31E-81DDF1DD277A}">
      <dsp:nvSpPr>
        <dsp:cNvPr id="0" name=""/>
        <dsp:cNvSpPr/>
      </dsp:nvSpPr>
      <dsp:spPr>
        <a:xfrm>
          <a:off x="559800" y="228684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We stratified the census tract sampling this year</a:t>
          </a:r>
        </a:p>
      </dsp:txBody>
      <dsp:txXfrm>
        <a:off x="559800" y="2286840"/>
        <a:ext cx="4320000" cy="648000"/>
      </dsp:txXfrm>
    </dsp:sp>
    <dsp:sp modelId="{A43D6FD0-870A-4830-AB3D-FBBF857E1F45}">
      <dsp:nvSpPr>
        <dsp:cNvPr id="0" name=""/>
        <dsp:cNvSpPr/>
      </dsp:nvSpPr>
      <dsp:spPr>
        <a:xfrm>
          <a:off x="559800" y="2996145"/>
          <a:ext cx="4320000" cy="71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We stratified the census tracts in North Carolina into large and small. We drew most of our sample from the smaller census tracts to reduce the canvassing burden.</a:t>
          </a:r>
        </a:p>
      </dsp:txBody>
      <dsp:txXfrm>
        <a:off x="559800" y="2996145"/>
        <a:ext cx="4320000" cy="712159"/>
      </dsp:txXfrm>
    </dsp:sp>
    <dsp:sp modelId="{775A3E8B-014D-47A6-ABE3-6B18BB79A0D6}">
      <dsp:nvSpPr>
        <dsp:cNvPr id="0" name=""/>
        <dsp:cNvSpPr/>
      </dsp:nvSpPr>
      <dsp:spPr>
        <a:xfrm>
          <a:off x="7039800" y="621321"/>
          <a:ext cx="1512000" cy="15120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8E08E-FBCE-45CA-9848-1C8251D89ED8}">
      <dsp:nvSpPr>
        <dsp:cNvPr id="0" name=""/>
        <dsp:cNvSpPr/>
      </dsp:nvSpPr>
      <dsp:spPr>
        <a:xfrm>
          <a:off x="5656881" y="2451246"/>
          <a:ext cx="4320000" cy="190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The information you gathered during canvassing will serve double duty. It will also be used to update the ECCO list file for those outlets found that were not already on the frame, as part of the list maintenance process.</a:t>
          </a:r>
          <a:endParaRPr lang="en-US" sz="1800" kern="1200" dirty="0">
            <a:solidFill>
              <a:srgbClr val="FF0000"/>
            </a:solidFill>
          </a:endParaRPr>
        </a:p>
      </dsp:txBody>
      <dsp:txXfrm>
        <a:off x="5656881" y="2451246"/>
        <a:ext cx="4320000" cy="1900091"/>
      </dsp:txXfrm>
    </dsp:sp>
    <dsp:sp modelId="{65502BE8-49C4-44E4-B131-16EF2A726C60}">
      <dsp:nvSpPr>
        <dsp:cNvPr id="0" name=""/>
        <dsp:cNvSpPr/>
      </dsp:nvSpPr>
      <dsp:spPr>
        <a:xfrm>
          <a:off x="5635800" y="2996145"/>
          <a:ext cx="4320000" cy="71215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8CEF2F9-F1C9-4DC1-A706-D53DFFD9AD10}" type="datetimeFigureOut">
              <a:rPr lang="en-US" smtClean="0"/>
              <a:t>8/31/2022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1E7C1BE-A7B2-4F54-8C58-2188F5151E17}" type="slidenum">
              <a:rPr lang="en-US" smtClean="0"/>
              <a:t>‹#›</a:t>
            </a:fld>
            <a:endParaRPr lang="en-US" dirty="0"/>
          </a:p>
        </p:txBody>
      </p:sp>
    </p:spTree>
    <p:extLst>
      <p:ext uri="{BB962C8B-B14F-4D97-AF65-F5344CB8AC3E}">
        <p14:creationId xmlns:p14="http://schemas.microsoft.com/office/powerpoint/2010/main" val="345931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4CC0-1D29-4383-A48C-30A0AD1082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93026-E79A-4F3A-BE31-A034ECF56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0FDAF-C217-45C7-AA50-6E0BA109A567}"/>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9D8D3A01-5FD6-42A6-9653-C559706A5E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EB4FE-DE1D-4842-8278-6A6B953D99F3}"/>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2956171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AB70-6630-4BB8-867E-DECC02D27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79D9E6-1D59-4662-8046-D41B3AC102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D56CB-CF85-41A0-830B-741D2507AD1C}"/>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4454BEBE-87FA-40D1-8314-767BDCEF25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2F5B02-15DA-4992-B1DA-0C9E36E39B79}"/>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307371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C438D-B835-4053-B58E-738DEAF74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853FB-334B-4782-954A-BD9C74FA30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8E1DF-10F9-4A00-83E7-C18B18A43FEC}"/>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A62C7756-9ECF-4EA8-BEBB-4EA20CBCC5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8D229F-5A6B-4BFC-B925-0CBC66851CA6}"/>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304439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8EBC-40AB-4F50-97F7-CFB453893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844DC-6FC1-44BE-AC2B-C57C50FF1C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E9634-602F-4D0D-B3DA-1DE9DE38CAE8}"/>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AD7CA98D-ABD3-4650-A4C6-D020AA9054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BDE05-749F-4A1B-9DA3-4893A470D4F4}"/>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68827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B394-ABED-4AD7-9D50-E756F62A0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7B9F6E-ACA2-4E59-A2EC-E5EAE37D8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A8369-444C-4F5C-9821-3ED666B32DE7}"/>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9F5BF1EB-7AC5-44ED-A964-E539D7E30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B0DF4-DDC2-4B43-BDFF-03BB29E4D7E9}"/>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17195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1FEA-5CF6-4012-9701-122A74327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D2E52F-382E-4449-8971-02ED17BC3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7E18B-EF4A-4C31-BC35-87586A3084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C518A-CE9C-4517-8F65-360FB77F3912}"/>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6" name="Footer Placeholder 5">
            <a:extLst>
              <a:ext uri="{FF2B5EF4-FFF2-40B4-BE49-F238E27FC236}">
                <a16:creationId xmlns:a16="http://schemas.microsoft.com/office/drawing/2014/main" id="{7A2EA263-9D0F-4530-BC82-18BAD53676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5B43D1-0DA9-4425-AE71-A644DC294D3A}"/>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319639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A943-C9B8-41F6-99A6-2EC0C278E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44B806-BE7F-4001-BD52-D38E996B4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0B5D1-9883-400B-8280-0EB60F40FB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02631-C7E1-4432-8993-C3C233F67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42D42-3AA3-4212-AF5A-2503525482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CB1B5-759E-40B6-B747-37D9BB30B317}"/>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8" name="Footer Placeholder 7">
            <a:extLst>
              <a:ext uri="{FF2B5EF4-FFF2-40B4-BE49-F238E27FC236}">
                <a16:creationId xmlns:a16="http://schemas.microsoft.com/office/drawing/2014/main" id="{4B5B17E2-18AB-4CB3-A0C6-ADFA064CE2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4036A7-16B1-4DC7-978A-5B3286DB8C62}"/>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25907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31BF-6325-411B-8270-E5408575C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CC6134-CF84-4A52-A1CF-8655F8814F3A}"/>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4" name="Footer Placeholder 3">
            <a:extLst>
              <a:ext uri="{FF2B5EF4-FFF2-40B4-BE49-F238E27FC236}">
                <a16:creationId xmlns:a16="http://schemas.microsoft.com/office/drawing/2014/main" id="{C0CEB454-ECB3-4FDD-A5E9-FB47654F81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563C7FA-50EF-4E6A-BAD0-9619C0B53319}"/>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298045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4F2C0B-43E7-4373-A720-E6F26C87FFDF}"/>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3" name="Footer Placeholder 2">
            <a:extLst>
              <a:ext uri="{FF2B5EF4-FFF2-40B4-BE49-F238E27FC236}">
                <a16:creationId xmlns:a16="http://schemas.microsoft.com/office/drawing/2014/main" id="{BD19C30F-799F-4842-AD8F-8922E581C7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E40D0E-2D86-4D25-AC6A-48F7F7ACD73A}"/>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17624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7397-BEBD-4C2B-ADA8-B99F83669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A9BA76-4013-4546-8877-BD6283812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AB9E4-3057-45FA-A9B4-33C10A158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B5906-1EAD-4266-9DE8-26F42AF0B148}"/>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6" name="Footer Placeholder 5">
            <a:extLst>
              <a:ext uri="{FF2B5EF4-FFF2-40B4-BE49-F238E27FC236}">
                <a16:creationId xmlns:a16="http://schemas.microsoft.com/office/drawing/2014/main" id="{EB396711-3B23-4960-9AD5-587EE12FA0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92CDF8-2C43-4FDE-B170-4A4176844F4D}"/>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201013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0533-3000-4CB8-9C6F-8BA64EB6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BDA98-FCC3-4BF5-A6BA-4ED6DA4D9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D0EC23-AD66-4D85-9874-36F9C97A3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B5A7D-C42D-4E58-A3AC-DE4C12F6C8B6}"/>
              </a:ext>
            </a:extLst>
          </p:cNvPr>
          <p:cNvSpPr>
            <a:spLocks noGrp="1"/>
          </p:cNvSpPr>
          <p:nvPr>
            <p:ph type="dt" sz="half" idx="10"/>
          </p:nvPr>
        </p:nvSpPr>
        <p:spPr/>
        <p:txBody>
          <a:bodyPr/>
          <a:lstStyle/>
          <a:p>
            <a:fld id="{393B65C3-35D0-4191-A063-2CD82401132D}" type="datetimeFigureOut">
              <a:rPr lang="en-US" smtClean="0"/>
              <a:t>8/31/2022</a:t>
            </a:fld>
            <a:endParaRPr lang="en-US" dirty="0"/>
          </a:p>
        </p:txBody>
      </p:sp>
      <p:sp>
        <p:nvSpPr>
          <p:cNvPr id="6" name="Footer Placeholder 5">
            <a:extLst>
              <a:ext uri="{FF2B5EF4-FFF2-40B4-BE49-F238E27FC236}">
                <a16:creationId xmlns:a16="http://schemas.microsoft.com/office/drawing/2014/main" id="{EEF62475-A2B3-4B0F-8E6B-6B86CDE3A9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FCAF30-E168-4F2D-8345-CDE21E03A14B}"/>
              </a:ext>
            </a:extLst>
          </p:cNvPr>
          <p:cNvSpPr>
            <a:spLocks noGrp="1"/>
          </p:cNvSpPr>
          <p:nvPr>
            <p:ph type="sldNum" sz="quarter" idx="12"/>
          </p:nvPr>
        </p:nvSpPr>
        <p:spPr/>
        <p:txBody>
          <a:bodyPr/>
          <a:lstStyle/>
          <a:p>
            <a:fld id="{BF633F81-3516-4D7F-B87B-E2D4CF9FF328}" type="slidenum">
              <a:rPr lang="en-US" smtClean="0"/>
              <a:t>‹#›</a:t>
            </a:fld>
            <a:endParaRPr lang="en-US" dirty="0"/>
          </a:p>
        </p:txBody>
      </p:sp>
    </p:spTree>
    <p:extLst>
      <p:ext uri="{BB962C8B-B14F-4D97-AF65-F5344CB8AC3E}">
        <p14:creationId xmlns:p14="http://schemas.microsoft.com/office/powerpoint/2010/main" val="394476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E5F38-3CD0-462D-BAC1-78C20C111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A5533A-36D2-41E0-93C3-D65E093C6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C7DF6-304F-446D-ACB2-9245ECA5D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65C3-35D0-4191-A063-2CD82401132D}" type="datetimeFigureOut">
              <a:rPr lang="en-US" smtClean="0"/>
              <a:t>8/31/2022</a:t>
            </a:fld>
            <a:endParaRPr lang="en-US" dirty="0"/>
          </a:p>
        </p:txBody>
      </p:sp>
      <p:sp>
        <p:nvSpPr>
          <p:cNvPr id="5" name="Footer Placeholder 4">
            <a:extLst>
              <a:ext uri="{FF2B5EF4-FFF2-40B4-BE49-F238E27FC236}">
                <a16:creationId xmlns:a16="http://schemas.microsoft.com/office/drawing/2014/main" id="{8C80BC58-415F-48AB-930C-8D8FCB612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590254-7788-4787-BEB5-6B7DBD116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33F81-3516-4D7F-B87B-E2D4CF9FF328}" type="slidenum">
              <a:rPr lang="en-US" smtClean="0"/>
              <a:t>‹#›</a:t>
            </a:fld>
            <a:endParaRPr lang="en-US" dirty="0"/>
          </a:p>
        </p:txBody>
      </p:sp>
    </p:spTree>
    <p:extLst>
      <p:ext uri="{BB962C8B-B14F-4D97-AF65-F5344CB8AC3E}">
        <p14:creationId xmlns:p14="http://schemas.microsoft.com/office/powerpoint/2010/main" val="412375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mailto:lcampbell@cam-bright.com" TargetMode="External"/><Relationship Id="rId2" Type="http://schemas.openxmlformats.org/officeDocument/2006/relationships/hyperlink" Target="mailto:jeff@growthpartners.llc"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35" name="Freeform: Shape 3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 name="Subtitle 2">
            <a:extLst>
              <a:ext uri="{FF2B5EF4-FFF2-40B4-BE49-F238E27FC236}">
                <a16:creationId xmlns:a16="http://schemas.microsoft.com/office/drawing/2014/main" id="{8B5CCB82-3670-478D-B9BD-894022C4A70B}"/>
              </a:ext>
            </a:extLst>
          </p:cNvPr>
          <p:cNvSpPr>
            <a:spLocks noGrp="1"/>
          </p:cNvSpPr>
          <p:nvPr>
            <p:ph type="subTitle" idx="1"/>
          </p:nvPr>
        </p:nvSpPr>
        <p:spPr>
          <a:xfrm>
            <a:off x="4439633" y="4518923"/>
            <a:ext cx="3312734" cy="1141851"/>
          </a:xfrm>
          <a:noFill/>
        </p:spPr>
        <p:txBody>
          <a:bodyPr>
            <a:normAutofit fontScale="77500" lnSpcReduction="20000"/>
          </a:bodyPr>
          <a:lstStyle/>
          <a:p>
            <a:endParaRPr lang="en-US" sz="1900" dirty="0">
              <a:solidFill>
                <a:srgbClr val="080808"/>
              </a:solidFill>
            </a:endParaRPr>
          </a:p>
          <a:p>
            <a:r>
              <a:rPr lang="en-US" sz="1900" dirty="0">
                <a:solidFill>
                  <a:srgbClr val="080808"/>
                </a:solidFill>
              </a:rPr>
              <a:t>Presented by Growth Partners</a:t>
            </a:r>
          </a:p>
          <a:p>
            <a:r>
              <a:rPr lang="en-US" sz="1900" dirty="0">
                <a:solidFill>
                  <a:srgbClr val="080808"/>
                </a:solidFill>
              </a:rPr>
              <a:t>August 31, 2022</a:t>
            </a:r>
          </a:p>
          <a:p>
            <a:r>
              <a:rPr lang="en-US" sz="1900" dirty="0">
                <a:solidFill>
                  <a:srgbClr val="080808"/>
                </a:solidFill>
              </a:rPr>
              <a:t>4:00 pm EST</a:t>
            </a:r>
          </a:p>
        </p:txBody>
      </p:sp>
      <p:sp>
        <p:nvSpPr>
          <p:cNvPr id="2" name="Title 1">
            <a:extLst>
              <a:ext uri="{FF2B5EF4-FFF2-40B4-BE49-F238E27FC236}">
                <a16:creationId xmlns:a16="http://schemas.microsoft.com/office/drawing/2014/main" id="{087B78D1-EA9F-48BF-8F00-2128833D745A}"/>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North Carolina Coverage Study Debrief</a:t>
            </a:r>
            <a:br>
              <a:rPr lang="en-US" sz="3600" dirty="0">
                <a:solidFill>
                  <a:srgbClr val="080808"/>
                </a:solidFill>
              </a:rPr>
            </a:br>
            <a:r>
              <a:rPr lang="en-US" sz="3600" dirty="0">
                <a:solidFill>
                  <a:srgbClr val="080808"/>
                </a:solidFill>
              </a:rPr>
              <a:t>2022</a:t>
            </a:r>
          </a:p>
        </p:txBody>
      </p:sp>
      <p:sp>
        <p:nvSpPr>
          <p:cNvPr id="39" name="Freeform: Shape 3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427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7CD703-C244-4549-BB67-4329700C70D7}"/>
              </a:ext>
            </a:extLst>
          </p:cNvPr>
          <p:cNvSpPr>
            <a:spLocks noGrp="1"/>
          </p:cNvSpPr>
          <p:nvPr>
            <p:ph type="title"/>
          </p:nvPr>
        </p:nvSpPr>
        <p:spPr>
          <a:xfrm>
            <a:off x="643467" y="1698171"/>
            <a:ext cx="3962061" cy="4516360"/>
          </a:xfrm>
        </p:spPr>
        <p:txBody>
          <a:bodyPr anchor="ctr">
            <a:normAutofit/>
          </a:bodyPr>
          <a:lstStyle/>
          <a:p>
            <a:r>
              <a:rPr lang="en-US" sz="3600" b="0" dirty="0"/>
              <a:t>Debrief Overview</a:t>
            </a:r>
            <a:endParaRPr lang="en-US" sz="3600" dirty="0"/>
          </a:p>
        </p:txBody>
      </p:sp>
      <p:sp>
        <p:nvSpPr>
          <p:cNvPr id="45" name="Rectangle 4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Isosceles Triangle 5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9" name="Content Placeholder 2">
            <a:extLst>
              <a:ext uri="{FF2B5EF4-FFF2-40B4-BE49-F238E27FC236}">
                <a16:creationId xmlns:a16="http://schemas.microsoft.com/office/drawing/2014/main" id="{4F01FE46-DBF7-4861-892A-B92FBFCFDDD9}"/>
              </a:ext>
            </a:extLst>
          </p:cNvPr>
          <p:cNvGraphicFramePr>
            <a:graphicFrameLocks noGrp="1"/>
          </p:cNvGraphicFramePr>
          <p:nvPr>
            <p:ph idx="1"/>
            <p:extLst>
              <p:ext uri="{D42A27DB-BD31-4B8C-83A1-F6EECF244321}">
                <p14:modId xmlns:p14="http://schemas.microsoft.com/office/powerpoint/2010/main" val="90107675"/>
              </p:ext>
            </p:extLst>
          </p:nvPr>
        </p:nvGraphicFramePr>
        <p:xfrm>
          <a:off x="5070475" y="1698625"/>
          <a:ext cx="6478588" cy="451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09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8406-7050-491A-B4C0-54018CCC6097}"/>
              </a:ext>
            </a:extLst>
          </p:cNvPr>
          <p:cNvSpPr>
            <a:spLocks noGrp="1"/>
          </p:cNvSpPr>
          <p:nvPr>
            <p:ph type="title"/>
          </p:nvPr>
        </p:nvSpPr>
        <p:spPr>
          <a:xfrm>
            <a:off x="0" y="321734"/>
            <a:ext cx="12192000" cy="1135737"/>
          </a:xfrm>
        </p:spPr>
        <p:txBody>
          <a:bodyPr>
            <a:normAutofit/>
          </a:bodyPr>
          <a:lstStyle/>
          <a:p>
            <a:pPr algn="ctr"/>
            <a:r>
              <a:rPr lang="en-US" sz="3600" dirty="0"/>
              <a:t>Purpose and Requirements of the Synar Coverage Study</a:t>
            </a: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Content Placeholder 2">
            <a:extLst>
              <a:ext uri="{FF2B5EF4-FFF2-40B4-BE49-F238E27FC236}">
                <a16:creationId xmlns:a16="http://schemas.microsoft.com/office/drawing/2014/main" id="{908B3ED7-4D31-48A1-8DEB-1C0E7F659C6B}"/>
              </a:ext>
            </a:extLst>
          </p:cNvPr>
          <p:cNvGraphicFramePr>
            <a:graphicFrameLocks noGrp="1"/>
          </p:cNvGraphicFramePr>
          <p:nvPr>
            <p:ph idx="1"/>
            <p:extLst>
              <p:ext uri="{D42A27DB-BD31-4B8C-83A1-F6EECF244321}">
                <p14:modId xmlns:p14="http://schemas.microsoft.com/office/powerpoint/2010/main" val="1866245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34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D25EFD-8B4E-45CF-B318-5D207575AFE4}"/>
              </a:ext>
            </a:extLst>
          </p:cNvPr>
          <p:cNvSpPr>
            <a:spLocks noGrp="1"/>
          </p:cNvSpPr>
          <p:nvPr>
            <p:ph type="title"/>
          </p:nvPr>
        </p:nvSpPr>
        <p:spPr>
          <a:xfrm>
            <a:off x="0" y="321734"/>
            <a:ext cx="12192000" cy="1135737"/>
          </a:xfrm>
        </p:spPr>
        <p:txBody>
          <a:bodyPr>
            <a:normAutofit/>
          </a:bodyPr>
          <a:lstStyle/>
          <a:p>
            <a:pPr algn="ctr"/>
            <a:r>
              <a:rPr lang="en-US" sz="3600" dirty="0"/>
              <a:t>Purpose and Requirements of the Synar Coverage Study</a:t>
            </a:r>
          </a:p>
        </p:txBody>
      </p:sp>
      <p:sp>
        <p:nvSpPr>
          <p:cNvPr id="42"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3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3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3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5">
            <a:extLst>
              <a:ext uri="{FF2B5EF4-FFF2-40B4-BE49-F238E27FC236}">
                <a16:creationId xmlns:a16="http://schemas.microsoft.com/office/drawing/2014/main" id="{F7E526AF-CF15-49F2-877A-DD3060C6072E}"/>
              </a:ext>
            </a:extLst>
          </p:cNvPr>
          <p:cNvPicPr>
            <a:picLocks noChangeAspect="1"/>
          </p:cNvPicPr>
          <p:nvPr/>
        </p:nvPicPr>
        <p:blipFill rotWithShape="1">
          <a:blip r:embed="rId2"/>
          <a:srcRect l="24196" r="15803" b="-2"/>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graphicFrame>
        <p:nvGraphicFramePr>
          <p:cNvPr id="26" name="Content Placeholder 2">
            <a:extLst>
              <a:ext uri="{FF2B5EF4-FFF2-40B4-BE49-F238E27FC236}">
                <a16:creationId xmlns:a16="http://schemas.microsoft.com/office/drawing/2014/main" id="{4276EFC1-90FD-4DC5-A027-329B2A8D43C1}"/>
              </a:ext>
            </a:extLst>
          </p:cNvPr>
          <p:cNvGraphicFramePr>
            <a:graphicFrameLocks noGrp="1"/>
          </p:cNvGraphicFramePr>
          <p:nvPr>
            <p:ph idx="1"/>
            <p:extLst>
              <p:ext uri="{D42A27DB-BD31-4B8C-83A1-F6EECF244321}">
                <p14:modId xmlns:p14="http://schemas.microsoft.com/office/powerpoint/2010/main" val="4014694969"/>
              </p:ext>
            </p:extLst>
          </p:nvPr>
        </p:nvGraphicFramePr>
        <p:xfrm>
          <a:off x="643468" y="1782981"/>
          <a:ext cx="6842935"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69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8406-7050-491A-B4C0-54018CCC6097}"/>
              </a:ext>
            </a:extLst>
          </p:cNvPr>
          <p:cNvSpPr>
            <a:spLocks noGrp="1"/>
          </p:cNvSpPr>
          <p:nvPr>
            <p:ph type="title"/>
          </p:nvPr>
        </p:nvSpPr>
        <p:spPr>
          <a:xfrm>
            <a:off x="0" y="321734"/>
            <a:ext cx="12192000" cy="1135737"/>
          </a:xfrm>
        </p:spPr>
        <p:txBody>
          <a:bodyPr>
            <a:normAutofit/>
          </a:bodyPr>
          <a:lstStyle/>
          <a:p>
            <a:pPr algn="ctr"/>
            <a:r>
              <a:rPr lang="en-US" sz="3600" b="1" dirty="0"/>
              <a:t>Results</a:t>
            </a: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087BD92-FD01-384D-F168-CB827E430091}"/>
              </a:ext>
            </a:extLst>
          </p:cNvPr>
          <p:cNvSpPr>
            <a:spLocks noGrp="1"/>
          </p:cNvSpPr>
          <p:nvPr>
            <p:ph idx="1"/>
          </p:nvPr>
        </p:nvSpPr>
        <p:spPr>
          <a:xfrm>
            <a:off x="1014060" y="1779206"/>
            <a:ext cx="9816500" cy="5078794"/>
          </a:xfrm>
        </p:spPr>
        <p:txBody>
          <a:bodyPr>
            <a:normAutofit fontScale="55000" lnSpcReduction="20000"/>
          </a:bodyPr>
          <a:lstStyle/>
          <a:p>
            <a:pPr marL="457200" lvl="1" indent="0">
              <a:buNone/>
            </a:pPr>
            <a:r>
              <a:rPr lang="en-US" sz="3300" dirty="0"/>
              <a:t>	Harris Teeter Gas					Smoke Rings Smoke Shop</a:t>
            </a:r>
          </a:p>
          <a:p>
            <a:pPr marL="457200" lvl="1" indent="0">
              <a:buNone/>
            </a:pPr>
            <a:endParaRPr lang="en-US" sz="3300" dirty="0"/>
          </a:p>
          <a:p>
            <a:pPr marL="457200" lvl="1" indent="0">
              <a:buNone/>
            </a:pPr>
            <a:r>
              <a:rPr lang="en-US" sz="3300" dirty="0"/>
              <a:t>	Circle K Gas Station					Express Discount Tobacco</a:t>
            </a:r>
          </a:p>
          <a:p>
            <a:pPr marL="457200" lvl="1" indent="0">
              <a:buNone/>
            </a:pPr>
            <a:endParaRPr lang="en-US" sz="3300" dirty="0"/>
          </a:p>
          <a:p>
            <a:pPr marL="457200" lvl="1" indent="0">
              <a:buNone/>
            </a:pPr>
            <a:r>
              <a:rPr lang="en-US" sz="3300" dirty="0"/>
              <a:t>	Tropicana Supermarket				Sheetz</a:t>
            </a:r>
          </a:p>
          <a:p>
            <a:pPr marL="457200" lvl="1" indent="0">
              <a:buNone/>
            </a:pPr>
            <a:endParaRPr lang="en-US" sz="3300" dirty="0"/>
          </a:p>
          <a:p>
            <a:pPr marL="457200" lvl="1" indent="0">
              <a:buNone/>
            </a:pPr>
            <a:r>
              <a:rPr lang="en-US" sz="3300" dirty="0"/>
              <a:t>	Discount Tobacco Mart				Royal Tobacco and Vapor</a:t>
            </a:r>
          </a:p>
          <a:p>
            <a:pPr marL="457200" lvl="1" indent="0">
              <a:buNone/>
            </a:pPr>
            <a:endParaRPr lang="en-US" sz="3300" dirty="0"/>
          </a:p>
          <a:p>
            <a:pPr marL="457200" lvl="1" indent="0">
              <a:buNone/>
            </a:pPr>
            <a:r>
              <a:rPr lang="en-US" sz="3300" dirty="0"/>
              <a:t>	Marathon Gas Station				Smokers Box</a:t>
            </a:r>
          </a:p>
          <a:p>
            <a:pPr marL="457200" lvl="1" indent="0">
              <a:buNone/>
            </a:pPr>
            <a:endParaRPr lang="en-US" sz="3300" dirty="0"/>
          </a:p>
          <a:p>
            <a:pPr marL="457200" lvl="1" indent="0">
              <a:buNone/>
            </a:pPr>
            <a:r>
              <a:rPr lang="en-US" sz="3300" dirty="0"/>
              <a:t>	Carolina CBD &amp; Delta 8				South Gate Smoke &amp; Vapes</a:t>
            </a:r>
          </a:p>
          <a:p>
            <a:pPr marL="457200" lvl="1" indent="0">
              <a:buNone/>
            </a:pPr>
            <a:endParaRPr lang="en-US" sz="3300" dirty="0"/>
          </a:p>
          <a:p>
            <a:pPr marL="457200" lvl="1" indent="0">
              <a:buNone/>
            </a:pPr>
            <a:r>
              <a:rPr lang="en-US" sz="3300" dirty="0"/>
              <a:t>	Manhattan Cigar Lounge				United Zone</a:t>
            </a:r>
          </a:p>
          <a:p>
            <a:pPr marL="457200" lvl="1" indent="0">
              <a:buNone/>
            </a:pPr>
            <a:endParaRPr lang="en-US" sz="3300" dirty="0"/>
          </a:p>
          <a:p>
            <a:pPr marL="457200" lvl="1" indent="0">
              <a:buNone/>
            </a:pPr>
            <a:r>
              <a:rPr lang="en-US" sz="3300" dirty="0"/>
              <a:t>	C-Mart Gas Station					Food Lion</a:t>
            </a:r>
          </a:p>
          <a:p>
            <a:pPr marL="457200" lvl="1" indent="0">
              <a:buNone/>
            </a:pPr>
            <a:endParaRPr lang="en-US" sz="3300" dirty="0"/>
          </a:p>
          <a:p>
            <a:pPr marL="457200" lvl="1" indent="0">
              <a:buNone/>
            </a:pPr>
            <a:r>
              <a:rPr lang="en-US" sz="3300" dirty="0"/>
              <a:t>	BP						Han Dee Hugo</a:t>
            </a:r>
          </a:p>
          <a:p>
            <a:pPr marL="457200" lvl="1" indent="0">
              <a:buNone/>
            </a:pPr>
            <a:endParaRPr lang="en-US" sz="3300" dirty="0"/>
          </a:p>
          <a:p>
            <a:pPr marL="457200" lvl="1" indent="0">
              <a:buNone/>
            </a:pPr>
            <a:r>
              <a:rPr lang="en-US" sz="3300" dirty="0"/>
              <a:t>	Walgreens Pharmacy				Dollar General</a:t>
            </a:r>
          </a:p>
          <a:p>
            <a:pPr marL="457200" lvl="1" indent="0">
              <a:buNone/>
            </a:pPr>
            <a:endParaRPr lang="en-US" dirty="0"/>
          </a:p>
          <a:p>
            <a:pPr marL="914400" lvl="1" indent="-457200">
              <a:buFont typeface="+mj-lt"/>
              <a:buAutoNum type="arabicPeriod"/>
            </a:pPr>
            <a:endParaRPr lang="en-US" dirty="0"/>
          </a:p>
        </p:txBody>
      </p:sp>
      <p:sp>
        <p:nvSpPr>
          <p:cNvPr id="5" name="Content Placeholder 3">
            <a:extLst>
              <a:ext uri="{FF2B5EF4-FFF2-40B4-BE49-F238E27FC236}">
                <a16:creationId xmlns:a16="http://schemas.microsoft.com/office/drawing/2014/main" id="{06D5E30E-19D9-61D0-6293-98F6BAE34C36}"/>
              </a:ext>
            </a:extLst>
          </p:cNvPr>
          <p:cNvSpPr txBox="1">
            <a:spLocks/>
          </p:cNvSpPr>
          <p:nvPr/>
        </p:nvSpPr>
        <p:spPr>
          <a:xfrm>
            <a:off x="7794714" y="2265970"/>
            <a:ext cx="4754988" cy="4353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rabicPeriod" startAt="11"/>
            </a:pPr>
            <a:endParaRPr lang="en-US" dirty="0"/>
          </a:p>
        </p:txBody>
      </p:sp>
      <p:sp>
        <p:nvSpPr>
          <p:cNvPr id="6" name="TextBox 5">
            <a:extLst>
              <a:ext uri="{FF2B5EF4-FFF2-40B4-BE49-F238E27FC236}">
                <a16:creationId xmlns:a16="http://schemas.microsoft.com/office/drawing/2014/main" id="{6737D42F-A1DC-3B09-1F5E-342AE9886475}"/>
              </a:ext>
            </a:extLst>
          </p:cNvPr>
          <p:cNvSpPr txBox="1"/>
          <p:nvPr/>
        </p:nvSpPr>
        <p:spPr>
          <a:xfrm>
            <a:off x="0" y="1239520"/>
            <a:ext cx="12192000" cy="369332"/>
          </a:xfrm>
          <a:prstGeom prst="rect">
            <a:avLst/>
          </a:prstGeom>
          <a:noFill/>
        </p:spPr>
        <p:txBody>
          <a:bodyPr wrap="square" rtlCol="0">
            <a:spAutoFit/>
          </a:bodyPr>
          <a:lstStyle/>
          <a:p>
            <a:pPr algn="ctr"/>
            <a:r>
              <a:rPr lang="en-US" b="1" dirty="0"/>
              <a:t>20 Outlets Not Found on List (includes 5 Gas Stations and 7 Tobacco/Vape Shops)</a:t>
            </a:r>
          </a:p>
        </p:txBody>
      </p:sp>
    </p:spTree>
    <p:extLst>
      <p:ext uri="{BB962C8B-B14F-4D97-AF65-F5344CB8AC3E}">
        <p14:creationId xmlns:p14="http://schemas.microsoft.com/office/powerpoint/2010/main" val="240810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8406-7050-491A-B4C0-54018CCC6097}"/>
              </a:ext>
            </a:extLst>
          </p:cNvPr>
          <p:cNvSpPr>
            <a:spLocks noGrp="1"/>
          </p:cNvSpPr>
          <p:nvPr>
            <p:ph type="title"/>
          </p:nvPr>
        </p:nvSpPr>
        <p:spPr>
          <a:xfrm>
            <a:off x="0" y="321734"/>
            <a:ext cx="12192000" cy="1135737"/>
          </a:xfrm>
        </p:spPr>
        <p:txBody>
          <a:bodyPr>
            <a:normAutofit/>
          </a:bodyPr>
          <a:lstStyle/>
          <a:p>
            <a:pPr algn="ctr"/>
            <a:r>
              <a:rPr lang="en-US" sz="3600" b="1" dirty="0"/>
              <a:t>Overall Coverage Study Results</a:t>
            </a: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0087BD92-FD01-384D-F168-CB827E430091}"/>
              </a:ext>
            </a:extLst>
          </p:cNvPr>
          <p:cNvSpPr>
            <a:spLocks noGrp="1"/>
          </p:cNvSpPr>
          <p:nvPr>
            <p:ph idx="1"/>
          </p:nvPr>
        </p:nvSpPr>
        <p:spPr>
          <a:xfrm>
            <a:off x="1014060" y="1779206"/>
            <a:ext cx="9816500" cy="5078794"/>
          </a:xfrm>
        </p:spPr>
        <p:txBody>
          <a:bodyPr>
            <a:normAutofit/>
          </a:bodyPr>
          <a:lstStyle/>
          <a:p>
            <a:pPr marL="457200" lvl="1" indent="0">
              <a:buNone/>
            </a:pPr>
            <a:r>
              <a:rPr lang="en-US" sz="3300" dirty="0"/>
              <a:t>	We achieved an overall weighted coverage rate of</a:t>
            </a:r>
          </a:p>
          <a:p>
            <a:pPr marL="457200" lvl="1" indent="0">
              <a:buNone/>
            </a:pPr>
            <a:endParaRPr lang="en-US" dirty="0"/>
          </a:p>
          <a:p>
            <a:pPr marL="457200" lvl="1" indent="0" algn="ctr">
              <a:buNone/>
            </a:pPr>
            <a:r>
              <a:rPr lang="en-US" sz="11500" b="1" dirty="0">
                <a:solidFill>
                  <a:srgbClr val="FF0000"/>
                </a:solidFill>
              </a:rPr>
              <a:t>92.6%</a:t>
            </a:r>
          </a:p>
          <a:p>
            <a:pPr marL="457200" lvl="1" indent="0">
              <a:buNone/>
            </a:pPr>
            <a:endParaRPr lang="en-US" dirty="0"/>
          </a:p>
          <a:p>
            <a:pPr marL="457200" lvl="1" indent="0">
              <a:buNone/>
            </a:pPr>
            <a:r>
              <a:rPr lang="en-US" b="1" dirty="0">
                <a:solidFill>
                  <a:srgbClr val="FF0000"/>
                </a:solidFill>
              </a:rPr>
              <a:t>Note: </a:t>
            </a:r>
            <a:r>
              <a:rPr lang="en-US" dirty="0"/>
              <a:t>Coverage studies must be conducted every three years, but if we achieve a rate over 90% on our next coverage study in 2025, we will be eligible to increase that to five years with the following coverage study occurring in 2030.</a:t>
            </a:r>
          </a:p>
        </p:txBody>
      </p:sp>
      <p:sp>
        <p:nvSpPr>
          <p:cNvPr id="5" name="Content Placeholder 3">
            <a:extLst>
              <a:ext uri="{FF2B5EF4-FFF2-40B4-BE49-F238E27FC236}">
                <a16:creationId xmlns:a16="http://schemas.microsoft.com/office/drawing/2014/main" id="{06D5E30E-19D9-61D0-6293-98F6BAE34C36}"/>
              </a:ext>
            </a:extLst>
          </p:cNvPr>
          <p:cNvSpPr txBox="1">
            <a:spLocks/>
          </p:cNvSpPr>
          <p:nvPr/>
        </p:nvSpPr>
        <p:spPr>
          <a:xfrm>
            <a:off x="7794714" y="2265970"/>
            <a:ext cx="4754988" cy="4353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buFont typeface="+mj-lt"/>
              <a:buAutoNum type="arabicPeriod" startAt="11"/>
            </a:pPr>
            <a:endParaRPr lang="en-US" dirty="0"/>
          </a:p>
        </p:txBody>
      </p:sp>
    </p:spTree>
    <p:extLst>
      <p:ext uri="{BB962C8B-B14F-4D97-AF65-F5344CB8AC3E}">
        <p14:creationId xmlns:p14="http://schemas.microsoft.com/office/powerpoint/2010/main" val="278520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FD5156A7-61A1-58F2-56CF-E038089F9574}"/>
              </a:ext>
            </a:extLst>
          </p:cNvPr>
          <p:cNvGraphicFramePr>
            <a:graphicFrameLocks/>
          </p:cNvGraphicFramePr>
          <p:nvPr>
            <p:extLst>
              <p:ext uri="{D42A27DB-BD31-4B8C-83A1-F6EECF244321}">
                <p14:modId xmlns:p14="http://schemas.microsoft.com/office/powerpoint/2010/main" val="3873446120"/>
              </p:ext>
            </p:extLst>
          </p:nvPr>
        </p:nvGraphicFramePr>
        <p:xfrm>
          <a:off x="643467" y="643467"/>
          <a:ext cx="10905066" cy="557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87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8406-7050-491A-B4C0-54018CCC6097}"/>
              </a:ext>
            </a:extLst>
          </p:cNvPr>
          <p:cNvSpPr>
            <a:spLocks noGrp="1"/>
          </p:cNvSpPr>
          <p:nvPr>
            <p:ph type="title"/>
          </p:nvPr>
        </p:nvSpPr>
        <p:spPr>
          <a:xfrm>
            <a:off x="0" y="321734"/>
            <a:ext cx="12192000" cy="1135737"/>
          </a:xfrm>
        </p:spPr>
        <p:txBody>
          <a:bodyPr>
            <a:normAutofit/>
          </a:bodyPr>
          <a:lstStyle/>
          <a:p>
            <a:pPr algn="ctr"/>
            <a:r>
              <a:rPr lang="en-US" sz="3600" dirty="0"/>
              <a:t>Other Coverage Study Considerations</a:t>
            </a:r>
          </a:p>
        </p:txBody>
      </p:sp>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Content Placeholder 2">
            <a:extLst>
              <a:ext uri="{FF2B5EF4-FFF2-40B4-BE49-F238E27FC236}">
                <a16:creationId xmlns:a16="http://schemas.microsoft.com/office/drawing/2014/main" id="{908B3ED7-4D31-48A1-8DEB-1C0E7F659C6B}"/>
              </a:ext>
            </a:extLst>
          </p:cNvPr>
          <p:cNvGraphicFramePr>
            <a:graphicFrameLocks noGrp="1"/>
          </p:cNvGraphicFramePr>
          <p:nvPr>
            <p:ph idx="1"/>
            <p:extLst>
              <p:ext uri="{D42A27DB-BD31-4B8C-83A1-F6EECF244321}">
                <p14:modId xmlns:p14="http://schemas.microsoft.com/office/powerpoint/2010/main" val="2797725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5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6">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38">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78406-7050-491A-B4C0-54018CCC6097}"/>
              </a:ext>
            </a:extLst>
          </p:cNvPr>
          <p:cNvSpPr>
            <a:spLocks noGrp="1"/>
          </p:cNvSpPr>
          <p:nvPr>
            <p:ph type="title"/>
          </p:nvPr>
        </p:nvSpPr>
        <p:spPr>
          <a:xfrm>
            <a:off x="1166648" y="721805"/>
            <a:ext cx="4264888" cy="2221992"/>
          </a:xfrm>
        </p:spPr>
        <p:txBody>
          <a:bodyPr>
            <a:normAutofit/>
          </a:bodyPr>
          <a:lstStyle/>
          <a:p>
            <a:r>
              <a:rPr lang="en-US" sz="4200" dirty="0"/>
              <a:t>Q&amp;A</a:t>
            </a:r>
          </a:p>
        </p:txBody>
      </p:sp>
      <p:sp>
        <p:nvSpPr>
          <p:cNvPr id="41" name="Rectangle 4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4"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Rectangle 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3A0A15-EAEB-446B-8089-109FAF74171D}"/>
              </a:ext>
            </a:extLst>
          </p:cNvPr>
          <p:cNvSpPr>
            <a:spLocks noGrp="1"/>
          </p:cNvSpPr>
          <p:nvPr>
            <p:ph idx="1"/>
          </p:nvPr>
        </p:nvSpPr>
        <p:spPr>
          <a:xfrm>
            <a:off x="1166648" y="3531476"/>
            <a:ext cx="4264888" cy="3034862"/>
          </a:xfrm>
        </p:spPr>
        <p:txBody>
          <a:bodyPr anchor="ctr">
            <a:normAutofit/>
          </a:bodyPr>
          <a:lstStyle/>
          <a:p>
            <a:pPr marL="457200" lvl="1" indent="0" algn="ctr">
              <a:buNone/>
            </a:pPr>
            <a:r>
              <a:rPr lang="en-US" sz="1800" dirty="0"/>
              <a:t>Contacts for Questions</a:t>
            </a:r>
          </a:p>
          <a:p>
            <a:pPr marL="457200" lvl="1" indent="0">
              <a:buNone/>
            </a:pPr>
            <a:endParaRPr lang="en-US" sz="1800" dirty="0"/>
          </a:p>
          <a:p>
            <a:pPr marL="457200" lvl="1" indent="0">
              <a:buNone/>
            </a:pPr>
            <a:r>
              <a:rPr lang="en-US" sz="1800" dirty="0"/>
              <a:t>Jeff Barr: 815.953.2069</a:t>
            </a:r>
          </a:p>
          <a:p>
            <a:pPr marL="457200" lvl="1" indent="0">
              <a:buNone/>
            </a:pPr>
            <a:r>
              <a:rPr lang="en-US" sz="1800" dirty="0">
                <a:hlinkClick r:id="rId2"/>
              </a:rPr>
              <a:t>jeff@growthpartners.llc</a:t>
            </a:r>
            <a:endParaRPr lang="en-US" sz="1800" dirty="0"/>
          </a:p>
          <a:p>
            <a:pPr marL="457200" lvl="1" indent="0">
              <a:buNone/>
            </a:pPr>
            <a:endParaRPr lang="en-US" sz="1800" dirty="0"/>
          </a:p>
          <a:p>
            <a:pPr marL="457200" lvl="1" indent="0">
              <a:buNone/>
            </a:pPr>
            <a:r>
              <a:rPr lang="en-US" sz="1800" dirty="0"/>
              <a:t>Larry Campbell: 919.493.2901</a:t>
            </a:r>
          </a:p>
          <a:p>
            <a:pPr marL="457200" lvl="1" indent="0">
              <a:buNone/>
            </a:pPr>
            <a:r>
              <a:rPr lang="en-US" sz="1800" dirty="0">
                <a:hlinkClick r:id="rId3"/>
              </a:rPr>
              <a:t>lcampbell@cam-bright.com</a:t>
            </a:r>
            <a:endParaRPr lang="en-US" sz="1800" dirty="0"/>
          </a:p>
          <a:p>
            <a:pPr marL="457200" lvl="1" indent="0">
              <a:buNone/>
            </a:pPr>
            <a:endParaRPr lang="en-US" sz="1800" dirty="0"/>
          </a:p>
          <a:p>
            <a:endParaRPr lang="en-US" sz="1800" dirty="0"/>
          </a:p>
        </p:txBody>
      </p:sp>
      <p:pic>
        <p:nvPicPr>
          <p:cNvPr id="22" name="Picture 4" descr="Many question marks on black background">
            <a:extLst>
              <a:ext uri="{FF2B5EF4-FFF2-40B4-BE49-F238E27FC236}">
                <a16:creationId xmlns:a16="http://schemas.microsoft.com/office/drawing/2014/main" id="{A89C3449-747E-4CD9-B3C8-3BDF305E01FA}"/>
              </a:ext>
            </a:extLst>
          </p:cNvPr>
          <p:cNvPicPr>
            <a:picLocks noChangeAspect="1"/>
          </p:cNvPicPr>
          <p:nvPr/>
        </p:nvPicPr>
        <p:blipFill rotWithShape="1">
          <a:blip r:embed="rId4"/>
          <a:srcRect t="7787"/>
          <a:stretch/>
        </p:blipFill>
        <p:spPr>
          <a:xfrm>
            <a:off x="6377040" y="1874592"/>
            <a:ext cx="5526788" cy="3108815"/>
          </a:xfrm>
          <a:prstGeom prst="rect">
            <a:avLst/>
          </a:prstGeom>
        </p:spPr>
      </p:pic>
    </p:spTree>
    <p:extLst>
      <p:ext uri="{BB962C8B-B14F-4D97-AF65-F5344CB8AC3E}">
        <p14:creationId xmlns:p14="http://schemas.microsoft.com/office/powerpoint/2010/main" val="4189042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8940</TotalTime>
  <Words>502</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North Carolina Coverage Study Debrief 2022</vt:lpstr>
      <vt:lpstr>Debrief Overview</vt:lpstr>
      <vt:lpstr>Purpose and Requirements of the Synar Coverage Study</vt:lpstr>
      <vt:lpstr>Purpose and Requirements of the Synar Coverage Study</vt:lpstr>
      <vt:lpstr>Results</vt:lpstr>
      <vt:lpstr>Overall Coverage Study Results</vt:lpstr>
      <vt:lpstr>PowerPoint Presentation</vt:lpstr>
      <vt:lpstr>Other Coverage Study Considerations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Barr</dc:creator>
  <cp:lastModifiedBy>Larry Campbell</cp:lastModifiedBy>
  <cp:revision>41</cp:revision>
  <cp:lastPrinted>2022-02-25T15:40:47Z</cp:lastPrinted>
  <dcterms:created xsi:type="dcterms:W3CDTF">2021-07-14T19:07:26Z</dcterms:created>
  <dcterms:modified xsi:type="dcterms:W3CDTF">2022-08-31T20:37:22Z</dcterms:modified>
</cp:coreProperties>
</file>