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453" r:id="rId2"/>
    <p:sldId id="457" r:id="rId3"/>
    <p:sldId id="458" r:id="rId4"/>
    <p:sldId id="459" r:id="rId5"/>
    <p:sldId id="460" r:id="rId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92F72D7-2A38-4E1F-BAEF-35CC9B10D5C4}">
          <p14:sldIdLst>
            <p14:sldId id="453"/>
            <p14:sldId id="457"/>
            <p14:sldId id="458"/>
            <p14:sldId id="459"/>
            <p14:sldId id="4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rche, Julia K" initials="LJK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365E"/>
    <a:srgbClr val="94B6C7"/>
    <a:srgbClr val="657E32"/>
    <a:srgbClr val="E9F0F3"/>
    <a:srgbClr val="DBE7EC"/>
    <a:srgbClr val="CEDDEC"/>
    <a:srgbClr val="E4EEF4"/>
    <a:srgbClr val="288D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78" autoAdjust="0"/>
    <p:restoredTop sz="86418" autoAdjust="0"/>
  </p:normalViewPr>
  <p:slideViewPr>
    <p:cSldViewPr snapToGrid="0">
      <p:cViewPr varScale="1">
        <p:scale>
          <a:sx n="47" d="100"/>
          <a:sy n="47" d="100"/>
        </p:scale>
        <p:origin x="56" y="2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27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1A484A-48D3-42C8-B94F-2849A00073DE}" type="doc">
      <dgm:prSet loTypeId="urn:microsoft.com/office/officeart/2005/8/layout/process5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0A6CD6-488A-4E93-B384-88517F6B513D}">
      <dgm:prSet phldrT="[Text]"/>
      <dgm:spPr/>
      <dgm:t>
        <a:bodyPr/>
        <a:lstStyle/>
        <a:p>
          <a:r>
            <a:rPr lang="en-US" dirty="0" smtClean="0"/>
            <a:t>Needs </a:t>
          </a:r>
          <a:r>
            <a:rPr lang="en-US" dirty="0" smtClean="0"/>
            <a:t>Assessment Workshop</a:t>
          </a:r>
          <a:endParaRPr lang="en-US" dirty="0"/>
        </a:p>
      </dgm:t>
    </dgm:pt>
    <dgm:pt modelId="{616879BC-5469-49D5-8A56-5AD3F8966916}" type="parTrans" cxnId="{EA60D5BF-B56B-4FE8-8039-A7B6A8E90374}">
      <dgm:prSet/>
      <dgm:spPr/>
      <dgm:t>
        <a:bodyPr/>
        <a:lstStyle/>
        <a:p>
          <a:endParaRPr lang="en-US"/>
        </a:p>
      </dgm:t>
    </dgm:pt>
    <dgm:pt modelId="{BBC59D69-D9FA-4EB0-837D-23B7FB8AE1E3}" type="sibTrans" cxnId="{EA60D5BF-B56B-4FE8-8039-A7B6A8E90374}">
      <dgm:prSet/>
      <dgm:spPr/>
      <dgm:t>
        <a:bodyPr/>
        <a:lstStyle/>
        <a:p>
          <a:endParaRPr lang="en-US"/>
        </a:p>
      </dgm:t>
    </dgm:pt>
    <dgm:pt modelId="{C5622098-5CAC-4916-B44A-6EA3536144D2}">
      <dgm:prSet phldrT="[Text]"/>
      <dgm:spPr/>
      <dgm:t>
        <a:bodyPr/>
        <a:lstStyle/>
        <a:p>
          <a:r>
            <a:rPr lang="en-US" dirty="0" smtClean="0"/>
            <a:t>Compile Consumption, Consequence, and Intervening Variable Data</a:t>
          </a:r>
          <a:endParaRPr lang="en-US" dirty="0"/>
        </a:p>
      </dgm:t>
    </dgm:pt>
    <dgm:pt modelId="{0AE45B20-2D82-4BB9-9E15-90B09D88DED6}" type="parTrans" cxnId="{AF4CDF83-645E-4B22-B9EE-693166F403CB}">
      <dgm:prSet/>
      <dgm:spPr/>
      <dgm:t>
        <a:bodyPr/>
        <a:lstStyle/>
        <a:p>
          <a:endParaRPr lang="en-US"/>
        </a:p>
      </dgm:t>
    </dgm:pt>
    <dgm:pt modelId="{F3BAF6D2-47DB-43BD-AF9C-951707256591}" type="sibTrans" cxnId="{AF4CDF83-645E-4B22-B9EE-693166F403CB}">
      <dgm:prSet/>
      <dgm:spPr/>
      <dgm:t>
        <a:bodyPr/>
        <a:lstStyle/>
        <a:p>
          <a:endParaRPr lang="en-US"/>
        </a:p>
      </dgm:t>
    </dgm:pt>
    <dgm:pt modelId="{B9EBE60D-46A4-4092-A13D-77A0268238ED}">
      <dgm:prSet phldrT="[Text]"/>
      <dgm:spPr/>
      <dgm:t>
        <a:bodyPr/>
        <a:lstStyle/>
        <a:p>
          <a:r>
            <a:rPr lang="en-US" dirty="0" smtClean="0"/>
            <a:t>Submit Consumption,  Consequence, and Intervening Variable Data</a:t>
          </a:r>
          <a:endParaRPr lang="en-US" dirty="0"/>
        </a:p>
      </dgm:t>
    </dgm:pt>
    <dgm:pt modelId="{86350FB2-BFF4-4540-9975-76D48A4B876F}" type="parTrans" cxnId="{A42CDDCD-AD8E-433E-BAAF-D8CECC21AED2}">
      <dgm:prSet/>
      <dgm:spPr/>
      <dgm:t>
        <a:bodyPr/>
        <a:lstStyle/>
        <a:p>
          <a:endParaRPr lang="en-US"/>
        </a:p>
      </dgm:t>
    </dgm:pt>
    <dgm:pt modelId="{3BEC0BDD-250B-402E-A806-4AE7E5D6CEA2}" type="sibTrans" cxnId="{A42CDDCD-AD8E-433E-BAAF-D8CECC21AED2}">
      <dgm:prSet/>
      <dgm:spPr/>
      <dgm:t>
        <a:bodyPr/>
        <a:lstStyle/>
        <a:p>
          <a:endParaRPr lang="en-US"/>
        </a:p>
      </dgm:t>
    </dgm:pt>
    <dgm:pt modelId="{EB114C10-4325-4F59-926B-5613BA9D132C}">
      <dgm:prSet phldrT="[Text]"/>
      <dgm:spPr/>
      <dgm:t>
        <a:bodyPr/>
        <a:lstStyle/>
        <a:p>
          <a:r>
            <a:rPr lang="en-US" dirty="0" smtClean="0"/>
            <a:t>Prioritization and Intervention Selection Workshop</a:t>
          </a:r>
          <a:endParaRPr lang="en-US" dirty="0"/>
        </a:p>
      </dgm:t>
    </dgm:pt>
    <dgm:pt modelId="{5629FBE4-C9CC-4E6C-90FE-4893470D82CA}" type="parTrans" cxnId="{F276D1A3-FE3E-4AAC-BA04-5E070BDB6744}">
      <dgm:prSet/>
      <dgm:spPr/>
      <dgm:t>
        <a:bodyPr/>
        <a:lstStyle/>
        <a:p>
          <a:endParaRPr lang="en-US"/>
        </a:p>
      </dgm:t>
    </dgm:pt>
    <dgm:pt modelId="{54863EF1-6FAF-46B7-B13D-9950C5760CC3}" type="sibTrans" cxnId="{F276D1A3-FE3E-4AAC-BA04-5E070BDB6744}">
      <dgm:prSet/>
      <dgm:spPr/>
      <dgm:t>
        <a:bodyPr/>
        <a:lstStyle/>
        <a:p>
          <a:endParaRPr lang="en-US"/>
        </a:p>
      </dgm:t>
    </dgm:pt>
    <dgm:pt modelId="{09886579-7004-4BD1-A52D-D4DCED6FD591}">
      <dgm:prSet phldrT="[Text]"/>
      <dgm:spPr/>
      <dgm:t>
        <a:bodyPr/>
        <a:lstStyle/>
        <a:p>
          <a:r>
            <a:rPr lang="en-US" dirty="0" smtClean="0"/>
            <a:t>Share Draft Plan with Community for Discussion</a:t>
          </a:r>
        </a:p>
      </dgm:t>
    </dgm:pt>
    <dgm:pt modelId="{A1D4C1C1-ABD6-4B9B-B11C-FD819A4EE2CB}" type="parTrans" cxnId="{11972116-5F4D-4645-8307-E59CE78DB407}">
      <dgm:prSet/>
      <dgm:spPr/>
      <dgm:t>
        <a:bodyPr/>
        <a:lstStyle/>
        <a:p>
          <a:endParaRPr lang="en-US"/>
        </a:p>
      </dgm:t>
    </dgm:pt>
    <dgm:pt modelId="{6AC80738-6C13-47B9-9E90-D4C44D3FB63D}" type="sibTrans" cxnId="{11972116-5F4D-4645-8307-E59CE78DB407}">
      <dgm:prSet/>
      <dgm:spPr/>
      <dgm:t>
        <a:bodyPr/>
        <a:lstStyle/>
        <a:p>
          <a:endParaRPr lang="en-US"/>
        </a:p>
      </dgm:t>
    </dgm:pt>
    <dgm:pt modelId="{BA699EE9-1B46-44CE-BCC5-4AD3A42E6B54}">
      <dgm:prSet phldrT="[Text]"/>
      <dgm:spPr/>
      <dgm:t>
        <a:bodyPr/>
        <a:lstStyle/>
        <a:p>
          <a:r>
            <a:rPr lang="en-US" dirty="0" smtClean="0"/>
            <a:t>Submit Needs Assessment and Strategic Plan</a:t>
          </a:r>
        </a:p>
      </dgm:t>
    </dgm:pt>
    <dgm:pt modelId="{D51D3F85-BCB2-488E-B133-43146C0E8CA6}" type="parTrans" cxnId="{6218196F-47B3-420E-A715-C029D511104D}">
      <dgm:prSet/>
      <dgm:spPr/>
      <dgm:t>
        <a:bodyPr/>
        <a:lstStyle/>
        <a:p>
          <a:endParaRPr lang="en-US"/>
        </a:p>
      </dgm:t>
    </dgm:pt>
    <dgm:pt modelId="{850F611B-8752-48AE-B8C2-3F138ABC2724}" type="sibTrans" cxnId="{6218196F-47B3-420E-A715-C029D511104D}">
      <dgm:prSet/>
      <dgm:spPr/>
      <dgm:t>
        <a:bodyPr/>
        <a:lstStyle/>
        <a:p>
          <a:endParaRPr lang="en-US"/>
        </a:p>
      </dgm:t>
    </dgm:pt>
    <dgm:pt modelId="{BFC0173E-7CEF-4EC8-8341-BCB2C76D2931}" type="pres">
      <dgm:prSet presAssocID="{221A484A-48D3-42C8-B94F-2849A00073DE}" presName="diagram" presStyleCnt="0">
        <dgm:presLayoutVars>
          <dgm:dir/>
          <dgm:resizeHandles val="exact"/>
        </dgm:presLayoutVars>
      </dgm:prSet>
      <dgm:spPr/>
    </dgm:pt>
    <dgm:pt modelId="{7FCFC122-0251-496B-91C4-2EFD2F9935D4}" type="pres">
      <dgm:prSet presAssocID="{030A6CD6-488A-4E93-B384-88517F6B513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472BB0-2E25-4F6D-B618-4ED2FB8010C0}" type="pres">
      <dgm:prSet presAssocID="{BBC59D69-D9FA-4EB0-837D-23B7FB8AE1E3}" presName="sibTrans" presStyleLbl="sibTrans2D1" presStyleIdx="0" presStyleCnt="5"/>
      <dgm:spPr/>
    </dgm:pt>
    <dgm:pt modelId="{4903A568-C2BC-44F1-8F94-45579B70D8E2}" type="pres">
      <dgm:prSet presAssocID="{BBC59D69-D9FA-4EB0-837D-23B7FB8AE1E3}" presName="connectorText" presStyleLbl="sibTrans2D1" presStyleIdx="0" presStyleCnt="5"/>
      <dgm:spPr/>
    </dgm:pt>
    <dgm:pt modelId="{5688737D-E235-432B-B2CC-135547A66078}" type="pres">
      <dgm:prSet presAssocID="{C5622098-5CAC-4916-B44A-6EA3536144D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7EEFB8-CA5B-434B-B079-BAF65D0BE773}" type="pres">
      <dgm:prSet presAssocID="{F3BAF6D2-47DB-43BD-AF9C-951707256591}" presName="sibTrans" presStyleLbl="sibTrans2D1" presStyleIdx="1" presStyleCnt="5"/>
      <dgm:spPr/>
    </dgm:pt>
    <dgm:pt modelId="{CE46B53C-D04C-4A3D-B487-AF677E0C2CD9}" type="pres">
      <dgm:prSet presAssocID="{F3BAF6D2-47DB-43BD-AF9C-951707256591}" presName="connectorText" presStyleLbl="sibTrans2D1" presStyleIdx="1" presStyleCnt="5"/>
      <dgm:spPr/>
    </dgm:pt>
    <dgm:pt modelId="{6E111278-E08C-40AC-A231-79BAF37A935C}" type="pres">
      <dgm:prSet presAssocID="{B9EBE60D-46A4-4092-A13D-77A0268238E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2FE86A-09B8-45F9-99BD-84DA373C6A22}" type="pres">
      <dgm:prSet presAssocID="{3BEC0BDD-250B-402E-A806-4AE7E5D6CEA2}" presName="sibTrans" presStyleLbl="sibTrans2D1" presStyleIdx="2" presStyleCnt="5"/>
      <dgm:spPr/>
    </dgm:pt>
    <dgm:pt modelId="{5FAFF36B-FBCB-48C6-A854-BA9CB8139DF9}" type="pres">
      <dgm:prSet presAssocID="{3BEC0BDD-250B-402E-A806-4AE7E5D6CEA2}" presName="connectorText" presStyleLbl="sibTrans2D1" presStyleIdx="2" presStyleCnt="5"/>
      <dgm:spPr/>
    </dgm:pt>
    <dgm:pt modelId="{49A9FF9C-282D-4421-B271-B8DF30C4CF0F}" type="pres">
      <dgm:prSet presAssocID="{EB114C10-4325-4F59-926B-5613BA9D132C}" presName="node" presStyleLbl="node1" presStyleIdx="3" presStyleCnt="6" custLinFactNeighborX="13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2CD740-D125-4A02-8935-34B7B00D199B}" type="pres">
      <dgm:prSet presAssocID="{54863EF1-6FAF-46B7-B13D-9950C5760CC3}" presName="sibTrans" presStyleLbl="sibTrans2D1" presStyleIdx="3" presStyleCnt="5"/>
      <dgm:spPr/>
    </dgm:pt>
    <dgm:pt modelId="{F3483CFB-6CED-487B-A1C6-AB9327122373}" type="pres">
      <dgm:prSet presAssocID="{54863EF1-6FAF-46B7-B13D-9950C5760CC3}" presName="connectorText" presStyleLbl="sibTrans2D1" presStyleIdx="3" presStyleCnt="5"/>
      <dgm:spPr/>
    </dgm:pt>
    <dgm:pt modelId="{AE783255-9995-41C6-BF55-432F3C77E11E}" type="pres">
      <dgm:prSet presAssocID="{09886579-7004-4BD1-A52D-D4DCED6FD59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0261F8-03D5-4047-AD91-A6673D564098}" type="pres">
      <dgm:prSet presAssocID="{6AC80738-6C13-47B9-9E90-D4C44D3FB63D}" presName="sibTrans" presStyleLbl="sibTrans2D1" presStyleIdx="4" presStyleCnt="5"/>
      <dgm:spPr/>
    </dgm:pt>
    <dgm:pt modelId="{BFDD5592-754A-46F4-98FC-CA1C6BA4A88C}" type="pres">
      <dgm:prSet presAssocID="{6AC80738-6C13-47B9-9E90-D4C44D3FB63D}" presName="connectorText" presStyleLbl="sibTrans2D1" presStyleIdx="4" presStyleCnt="5"/>
      <dgm:spPr/>
    </dgm:pt>
    <dgm:pt modelId="{0DFFC6A1-2C7E-41FA-83E8-202B4CB74E8A}" type="pres">
      <dgm:prSet presAssocID="{BA699EE9-1B46-44CE-BCC5-4AD3A42E6B5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FC9489-1E12-4E4F-8E76-C4C6CCFE3EDA}" type="presOf" srcId="{6AC80738-6C13-47B9-9E90-D4C44D3FB63D}" destId="{BFDD5592-754A-46F4-98FC-CA1C6BA4A88C}" srcOrd="1" destOrd="0" presId="urn:microsoft.com/office/officeart/2005/8/layout/process5"/>
    <dgm:cxn modelId="{480208C3-5BF3-4EC6-8C5E-887608EF5822}" type="presOf" srcId="{221A484A-48D3-42C8-B94F-2849A00073DE}" destId="{BFC0173E-7CEF-4EC8-8341-BCB2C76D2931}" srcOrd="0" destOrd="0" presId="urn:microsoft.com/office/officeart/2005/8/layout/process5"/>
    <dgm:cxn modelId="{AB8C1C64-B080-47DD-B167-14051E8A1930}" type="presOf" srcId="{C5622098-5CAC-4916-B44A-6EA3536144D2}" destId="{5688737D-E235-432B-B2CC-135547A66078}" srcOrd="0" destOrd="0" presId="urn:microsoft.com/office/officeart/2005/8/layout/process5"/>
    <dgm:cxn modelId="{4B90ED2C-9806-49DB-84A7-C80D02B09603}" type="presOf" srcId="{030A6CD6-488A-4E93-B384-88517F6B513D}" destId="{7FCFC122-0251-496B-91C4-2EFD2F9935D4}" srcOrd="0" destOrd="0" presId="urn:microsoft.com/office/officeart/2005/8/layout/process5"/>
    <dgm:cxn modelId="{C7F367E9-657C-4FAB-A22A-EEA451452598}" type="presOf" srcId="{09886579-7004-4BD1-A52D-D4DCED6FD591}" destId="{AE783255-9995-41C6-BF55-432F3C77E11E}" srcOrd="0" destOrd="0" presId="urn:microsoft.com/office/officeart/2005/8/layout/process5"/>
    <dgm:cxn modelId="{46BCFE66-2B58-4C9E-A47E-974ACC72A3FA}" type="presOf" srcId="{F3BAF6D2-47DB-43BD-AF9C-951707256591}" destId="{CE46B53C-D04C-4A3D-B487-AF677E0C2CD9}" srcOrd="1" destOrd="0" presId="urn:microsoft.com/office/officeart/2005/8/layout/process5"/>
    <dgm:cxn modelId="{F276D1A3-FE3E-4AAC-BA04-5E070BDB6744}" srcId="{221A484A-48D3-42C8-B94F-2849A00073DE}" destId="{EB114C10-4325-4F59-926B-5613BA9D132C}" srcOrd="3" destOrd="0" parTransId="{5629FBE4-C9CC-4E6C-90FE-4893470D82CA}" sibTransId="{54863EF1-6FAF-46B7-B13D-9950C5760CC3}"/>
    <dgm:cxn modelId="{171FF852-B4CA-4C7E-91B7-0822A585F6D1}" type="presOf" srcId="{BA699EE9-1B46-44CE-BCC5-4AD3A42E6B54}" destId="{0DFFC6A1-2C7E-41FA-83E8-202B4CB74E8A}" srcOrd="0" destOrd="0" presId="urn:microsoft.com/office/officeart/2005/8/layout/process5"/>
    <dgm:cxn modelId="{11B926D5-D703-48FE-B1B8-96A80B2E6D4D}" type="presOf" srcId="{BBC59D69-D9FA-4EB0-837D-23B7FB8AE1E3}" destId="{ED472BB0-2E25-4F6D-B618-4ED2FB8010C0}" srcOrd="0" destOrd="0" presId="urn:microsoft.com/office/officeart/2005/8/layout/process5"/>
    <dgm:cxn modelId="{20558511-3E95-4EDB-98DE-C6DDF428CD36}" type="presOf" srcId="{3BEC0BDD-250B-402E-A806-4AE7E5D6CEA2}" destId="{6C2FE86A-09B8-45F9-99BD-84DA373C6A22}" srcOrd="0" destOrd="0" presId="urn:microsoft.com/office/officeart/2005/8/layout/process5"/>
    <dgm:cxn modelId="{93299432-41C6-470A-A365-17CFBF1CC4A7}" type="presOf" srcId="{F3BAF6D2-47DB-43BD-AF9C-951707256591}" destId="{307EEFB8-CA5B-434B-B079-BAF65D0BE773}" srcOrd="0" destOrd="0" presId="urn:microsoft.com/office/officeart/2005/8/layout/process5"/>
    <dgm:cxn modelId="{C399F9DC-794E-4525-9B7D-896596B29BE9}" type="presOf" srcId="{3BEC0BDD-250B-402E-A806-4AE7E5D6CEA2}" destId="{5FAFF36B-FBCB-48C6-A854-BA9CB8139DF9}" srcOrd="1" destOrd="0" presId="urn:microsoft.com/office/officeart/2005/8/layout/process5"/>
    <dgm:cxn modelId="{EA60D5BF-B56B-4FE8-8039-A7B6A8E90374}" srcId="{221A484A-48D3-42C8-B94F-2849A00073DE}" destId="{030A6CD6-488A-4E93-B384-88517F6B513D}" srcOrd="0" destOrd="0" parTransId="{616879BC-5469-49D5-8A56-5AD3F8966916}" sibTransId="{BBC59D69-D9FA-4EB0-837D-23B7FB8AE1E3}"/>
    <dgm:cxn modelId="{6218196F-47B3-420E-A715-C029D511104D}" srcId="{221A484A-48D3-42C8-B94F-2849A00073DE}" destId="{BA699EE9-1B46-44CE-BCC5-4AD3A42E6B54}" srcOrd="5" destOrd="0" parTransId="{D51D3F85-BCB2-488E-B133-43146C0E8CA6}" sibTransId="{850F611B-8752-48AE-B8C2-3F138ABC2724}"/>
    <dgm:cxn modelId="{C3AA75FF-6CBF-40E6-AB58-F4F9F6752FBA}" type="presOf" srcId="{6AC80738-6C13-47B9-9E90-D4C44D3FB63D}" destId="{540261F8-03D5-4047-AD91-A6673D564098}" srcOrd="0" destOrd="0" presId="urn:microsoft.com/office/officeart/2005/8/layout/process5"/>
    <dgm:cxn modelId="{534AEBD7-E835-4E99-B788-8A53449CF549}" type="presOf" srcId="{EB114C10-4325-4F59-926B-5613BA9D132C}" destId="{49A9FF9C-282D-4421-B271-B8DF30C4CF0F}" srcOrd="0" destOrd="0" presId="urn:microsoft.com/office/officeart/2005/8/layout/process5"/>
    <dgm:cxn modelId="{02EAF9FE-66EB-4D47-86D5-CB8EE1BAEE8E}" type="presOf" srcId="{BBC59D69-D9FA-4EB0-837D-23B7FB8AE1E3}" destId="{4903A568-C2BC-44F1-8F94-45579B70D8E2}" srcOrd="1" destOrd="0" presId="urn:microsoft.com/office/officeart/2005/8/layout/process5"/>
    <dgm:cxn modelId="{AF4CDF83-645E-4B22-B9EE-693166F403CB}" srcId="{221A484A-48D3-42C8-B94F-2849A00073DE}" destId="{C5622098-5CAC-4916-B44A-6EA3536144D2}" srcOrd="1" destOrd="0" parTransId="{0AE45B20-2D82-4BB9-9E15-90B09D88DED6}" sibTransId="{F3BAF6D2-47DB-43BD-AF9C-951707256591}"/>
    <dgm:cxn modelId="{4F912E86-0EED-475F-B33E-33F0D26AB63D}" type="presOf" srcId="{54863EF1-6FAF-46B7-B13D-9950C5760CC3}" destId="{F3483CFB-6CED-487B-A1C6-AB9327122373}" srcOrd="1" destOrd="0" presId="urn:microsoft.com/office/officeart/2005/8/layout/process5"/>
    <dgm:cxn modelId="{11972116-5F4D-4645-8307-E59CE78DB407}" srcId="{221A484A-48D3-42C8-B94F-2849A00073DE}" destId="{09886579-7004-4BD1-A52D-D4DCED6FD591}" srcOrd="4" destOrd="0" parTransId="{A1D4C1C1-ABD6-4B9B-B11C-FD819A4EE2CB}" sibTransId="{6AC80738-6C13-47B9-9E90-D4C44D3FB63D}"/>
    <dgm:cxn modelId="{A42CDDCD-AD8E-433E-BAAF-D8CECC21AED2}" srcId="{221A484A-48D3-42C8-B94F-2849A00073DE}" destId="{B9EBE60D-46A4-4092-A13D-77A0268238ED}" srcOrd="2" destOrd="0" parTransId="{86350FB2-BFF4-4540-9975-76D48A4B876F}" sibTransId="{3BEC0BDD-250B-402E-A806-4AE7E5D6CEA2}"/>
    <dgm:cxn modelId="{AA386704-D3CC-421A-846F-7E7B8E95BA70}" type="presOf" srcId="{54863EF1-6FAF-46B7-B13D-9950C5760CC3}" destId="{F82CD740-D125-4A02-8935-34B7B00D199B}" srcOrd="0" destOrd="0" presId="urn:microsoft.com/office/officeart/2005/8/layout/process5"/>
    <dgm:cxn modelId="{EE33849E-9728-4BC7-99CC-A9AFFB9DFA46}" type="presOf" srcId="{B9EBE60D-46A4-4092-A13D-77A0268238ED}" destId="{6E111278-E08C-40AC-A231-79BAF37A935C}" srcOrd="0" destOrd="0" presId="urn:microsoft.com/office/officeart/2005/8/layout/process5"/>
    <dgm:cxn modelId="{D5094B5B-1489-427F-B9C3-B6E5E20819D3}" type="presParOf" srcId="{BFC0173E-7CEF-4EC8-8341-BCB2C76D2931}" destId="{7FCFC122-0251-496B-91C4-2EFD2F9935D4}" srcOrd="0" destOrd="0" presId="urn:microsoft.com/office/officeart/2005/8/layout/process5"/>
    <dgm:cxn modelId="{24BB7E02-5A68-4E5C-B799-6188AB833B16}" type="presParOf" srcId="{BFC0173E-7CEF-4EC8-8341-BCB2C76D2931}" destId="{ED472BB0-2E25-4F6D-B618-4ED2FB8010C0}" srcOrd="1" destOrd="0" presId="urn:microsoft.com/office/officeart/2005/8/layout/process5"/>
    <dgm:cxn modelId="{7205C365-6C49-4257-BE79-A652FDC02955}" type="presParOf" srcId="{ED472BB0-2E25-4F6D-B618-4ED2FB8010C0}" destId="{4903A568-C2BC-44F1-8F94-45579B70D8E2}" srcOrd="0" destOrd="0" presId="urn:microsoft.com/office/officeart/2005/8/layout/process5"/>
    <dgm:cxn modelId="{CF81936A-41FA-4271-BEF3-18ACE89CE188}" type="presParOf" srcId="{BFC0173E-7CEF-4EC8-8341-BCB2C76D2931}" destId="{5688737D-E235-432B-B2CC-135547A66078}" srcOrd="2" destOrd="0" presId="urn:microsoft.com/office/officeart/2005/8/layout/process5"/>
    <dgm:cxn modelId="{6C1874C5-1ECC-497B-A662-8D98FC676C9B}" type="presParOf" srcId="{BFC0173E-7CEF-4EC8-8341-BCB2C76D2931}" destId="{307EEFB8-CA5B-434B-B079-BAF65D0BE773}" srcOrd="3" destOrd="0" presId="urn:microsoft.com/office/officeart/2005/8/layout/process5"/>
    <dgm:cxn modelId="{A7242AEE-C60F-43F2-ACE5-F6ECBF05BA49}" type="presParOf" srcId="{307EEFB8-CA5B-434B-B079-BAF65D0BE773}" destId="{CE46B53C-D04C-4A3D-B487-AF677E0C2CD9}" srcOrd="0" destOrd="0" presId="urn:microsoft.com/office/officeart/2005/8/layout/process5"/>
    <dgm:cxn modelId="{6F66CCDA-26B2-438C-A88F-FC30E6557CB8}" type="presParOf" srcId="{BFC0173E-7CEF-4EC8-8341-BCB2C76D2931}" destId="{6E111278-E08C-40AC-A231-79BAF37A935C}" srcOrd="4" destOrd="0" presId="urn:microsoft.com/office/officeart/2005/8/layout/process5"/>
    <dgm:cxn modelId="{C33AD9F9-B677-4953-9870-CCCC38BBA03F}" type="presParOf" srcId="{BFC0173E-7CEF-4EC8-8341-BCB2C76D2931}" destId="{6C2FE86A-09B8-45F9-99BD-84DA373C6A22}" srcOrd="5" destOrd="0" presId="urn:microsoft.com/office/officeart/2005/8/layout/process5"/>
    <dgm:cxn modelId="{C4B00C79-B153-483A-860C-CB1CE19CE585}" type="presParOf" srcId="{6C2FE86A-09B8-45F9-99BD-84DA373C6A22}" destId="{5FAFF36B-FBCB-48C6-A854-BA9CB8139DF9}" srcOrd="0" destOrd="0" presId="urn:microsoft.com/office/officeart/2005/8/layout/process5"/>
    <dgm:cxn modelId="{BD46053B-1346-4184-9C78-F28C2066FA2C}" type="presParOf" srcId="{BFC0173E-7CEF-4EC8-8341-BCB2C76D2931}" destId="{49A9FF9C-282D-4421-B271-B8DF30C4CF0F}" srcOrd="6" destOrd="0" presId="urn:microsoft.com/office/officeart/2005/8/layout/process5"/>
    <dgm:cxn modelId="{B49984BC-F7A7-4786-A32A-93901E0C19BC}" type="presParOf" srcId="{BFC0173E-7CEF-4EC8-8341-BCB2C76D2931}" destId="{F82CD740-D125-4A02-8935-34B7B00D199B}" srcOrd="7" destOrd="0" presId="urn:microsoft.com/office/officeart/2005/8/layout/process5"/>
    <dgm:cxn modelId="{94613B20-BAE8-464C-BA21-33562C009BF8}" type="presParOf" srcId="{F82CD740-D125-4A02-8935-34B7B00D199B}" destId="{F3483CFB-6CED-487B-A1C6-AB9327122373}" srcOrd="0" destOrd="0" presId="urn:microsoft.com/office/officeart/2005/8/layout/process5"/>
    <dgm:cxn modelId="{2BBDDE28-E6F2-47F2-84DC-871F1F425B66}" type="presParOf" srcId="{BFC0173E-7CEF-4EC8-8341-BCB2C76D2931}" destId="{AE783255-9995-41C6-BF55-432F3C77E11E}" srcOrd="8" destOrd="0" presId="urn:microsoft.com/office/officeart/2005/8/layout/process5"/>
    <dgm:cxn modelId="{34497B73-FCE7-4D24-98FB-0117ACE5A544}" type="presParOf" srcId="{BFC0173E-7CEF-4EC8-8341-BCB2C76D2931}" destId="{540261F8-03D5-4047-AD91-A6673D564098}" srcOrd="9" destOrd="0" presId="urn:microsoft.com/office/officeart/2005/8/layout/process5"/>
    <dgm:cxn modelId="{957BDA1D-EC35-4576-9502-1BC97E700FB6}" type="presParOf" srcId="{540261F8-03D5-4047-AD91-A6673D564098}" destId="{BFDD5592-754A-46F4-98FC-CA1C6BA4A88C}" srcOrd="0" destOrd="0" presId="urn:microsoft.com/office/officeart/2005/8/layout/process5"/>
    <dgm:cxn modelId="{48090C08-E79C-4A98-B653-5F9A79066C98}" type="presParOf" srcId="{BFC0173E-7CEF-4EC8-8341-BCB2C76D2931}" destId="{0DFFC6A1-2C7E-41FA-83E8-202B4CB74E8A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CFC122-0251-496B-91C4-2EFD2F9935D4}">
      <dsp:nvSpPr>
        <dsp:cNvPr id="0" name=""/>
        <dsp:cNvSpPr/>
      </dsp:nvSpPr>
      <dsp:spPr>
        <a:xfrm>
          <a:off x="6991" y="589752"/>
          <a:ext cx="2089815" cy="12538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Needs </a:t>
          </a:r>
          <a:r>
            <a:rPr lang="en-US" sz="1600" kern="1200" dirty="0" smtClean="0"/>
            <a:t>Assessment Workshop</a:t>
          </a:r>
          <a:endParaRPr lang="en-US" sz="1600" kern="1200" dirty="0"/>
        </a:p>
      </dsp:txBody>
      <dsp:txXfrm>
        <a:off x="43716" y="626477"/>
        <a:ext cx="2016365" cy="1180439"/>
      </dsp:txXfrm>
    </dsp:sp>
    <dsp:sp modelId="{ED472BB0-2E25-4F6D-B618-4ED2FB8010C0}">
      <dsp:nvSpPr>
        <dsp:cNvPr id="0" name=""/>
        <dsp:cNvSpPr/>
      </dsp:nvSpPr>
      <dsp:spPr>
        <a:xfrm>
          <a:off x="2280710" y="957559"/>
          <a:ext cx="443040" cy="5182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2280710" y="1061214"/>
        <a:ext cx="310128" cy="310964"/>
      </dsp:txXfrm>
    </dsp:sp>
    <dsp:sp modelId="{5688737D-E235-432B-B2CC-135547A66078}">
      <dsp:nvSpPr>
        <dsp:cNvPr id="0" name=""/>
        <dsp:cNvSpPr/>
      </dsp:nvSpPr>
      <dsp:spPr>
        <a:xfrm>
          <a:off x="2932732" y="589752"/>
          <a:ext cx="2089815" cy="12538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Compile Consumption, Consequence, and Intervening Variable Data</a:t>
          </a:r>
          <a:endParaRPr lang="en-US" sz="1600" kern="1200" dirty="0"/>
        </a:p>
      </dsp:txBody>
      <dsp:txXfrm>
        <a:off x="2969457" y="626477"/>
        <a:ext cx="2016365" cy="1180439"/>
      </dsp:txXfrm>
    </dsp:sp>
    <dsp:sp modelId="{307EEFB8-CA5B-434B-B079-BAF65D0BE773}">
      <dsp:nvSpPr>
        <dsp:cNvPr id="0" name=""/>
        <dsp:cNvSpPr/>
      </dsp:nvSpPr>
      <dsp:spPr>
        <a:xfrm>
          <a:off x="5206451" y="957559"/>
          <a:ext cx="443040" cy="5182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5206451" y="1061214"/>
        <a:ext cx="310128" cy="310964"/>
      </dsp:txXfrm>
    </dsp:sp>
    <dsp:sp modelId="{6E111278-E08C-40AC-A231-79BAF37A935C}">
      <dsp:nvSpPr>
        <dsp:cNvPr id="0" name=""/>
        <dsp:cNvSpPr/>
      </dsp:nvSpPr>
      <dsp:spPr>
        <a:xfrm>
          <a:off x="5858474" y="589752"/>
          <a:ext cx="2089815" cy="12538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Submit Consumption,  Consequence, and Intervening Variable Data</a:t>
          </a:r>
          <a:endParaRPr lang="en-US" sz="1600" kern="1200" dirty="0"/>
        </a:p>
      </dsp:txBody>
      <dsp:txXfrm>
        <a:off x="5895199" y="626477"/>
        <a:ext cx="2016365" cy="1180439"/>
      </dsp:txXfrm>
    </dsp:sp>
    <dsp:sp modelId="{6C2FE86A-09B8-45F9-99BD-84DA373C6A22}">
      <dsp:nvSpPr>
        <dsp:cNvPr id="0" name=""/>
        <dsp:cNvSpPr/>
      </dsp:nvSpPr>
      <dsp:spPr>
        <a:xfrm rot="5388498">
          <a:off x="6685313" y="1989928"/>
          <a:ext cx="443043" cy="5182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-5400000">
        <a:off x="6751130" y="2027544"/>
        <a:ext cx="310964" cy="310130"/>
      </dsp:txXfrm>
    </dsp:sp>
    <dsp:sp modelId="{49A9FF9C-282D-4421-B271-B8DF30C4CF0F}">
      <dsp:nvSpPr>
        <dsp:cNvPr id="0" name=""/>
        <dsp:cNvSpPr/>
      </dsp:nvSpPr>
      <dsp:spPr>
        <a:xfrm>
          <a:off x="5865465" y="2679567"/>
          <a:ext cx="2089815" cy="12538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Prioritization and Intervention Selection Workshop</a:t>
          </a:r>
          <a:endParaRPr lang="en-US" sz="1600" kern="1200" dirty="0"/>
        </a:p>
      </dsp:txBody>
      <dsp:txXfrm>
        <a:off x="5902190" y="2716292"/>
        <a:ext cx="2016365" cy="1180439"/>
      </dsp:txXfrm>
    </dsp:sp>
    <dsp:sp modelId="{F82CD740-D125-4A02-8935-34B7B00D199B}">
      <dsp:nvSpPr>
        <dsp:cNvPr id="0" name=""/>
        <dsp:cNvSpPr/>
      </dsp:nvSpPr>
      <dsp:spPr>
        <a:xfrm rot="10800000">
          <a:off x="5233277" y="3047374"/>
          <a:ext cx="446746" cy="5182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5367301" y="3151029"/>
        <a:ext cx="312722" cy="310964"/>
      </dsp:txXfrm>
    </dsp:sp>
    <dsp:sp modelId="{AE783255-9995-41C6-BF55-432F3C77E11E}">
      <dsp:nvSpPr>
        <dsp:cNvPr id="0" name=""/>
        <dsp:cNvSpPr/>
      </dsp:nvSpPr>
      <dsp:spPr>
        <a:xfrm>
          <a:off x="2932732" y="2679567"/>
          <a:ext cx="2089815" cy="12538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Share Draft Plan with Community for Discussion</a:t>
          </a:r>
        </a:p>
      </dsp:txBody>
      <dsp:txXfrm>
        <a:off x="2969457" y="2716292"/>
        <a:ext cx="2016365" cy="1180439"/>
      </dsp:txXfrm>
    </dsp:sp>
    <dsp:sp modelId="{540261F8-03D5-4047-AD91-A6673D564098}">
      <dsp:nvSpPr>
        <dsp:cNvPr id="0" name=""/>
        <dsp:cNvSpPr/>
      </dsp:nvSpPr>
      <dsp:spPr>
        <a:xfrm rot="10800000">
          <a:off x="2305788" y="3047374"/>
          <a:ext cx="443040" cy="5182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2438700" y="3151029"/>
        <a:ext cx="310128" cy="310964"/>
      </dsp:txXfrm>
    </dsp:sp>
    <dsp:sp modelId="{0DFFC6A1-2C7E-41FA-83E8-202B4CB74E8A}">
      <dsp:nvSpPr>
        <dsp:cNvPr id="0" name=""/>
        <dsp:cNvSpPr/>
      </dsp:nvSpPr>
      <dsp:spPr>
        <a:xfrm>
          <a:off x="6991" y="2679567"/>
          <a:ext cx="2089815" cy="12538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Submit Needs Assessment and Strategic Plan</a:t>
          </a:r>
        </a:p>
      </dsp:txBody>
      <dsp:txXfrm>
        <a:off x="43716" y="2716292"/>
        <a:ext cx="2016365" cy="1180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9" y="0"/>
            <a:ext cx="3038475" cy="463550"/>
          </a:xfrm>
          <a:prstGeom prst="rect">
            <a:avLst/>
          </a:prstGeom>
        </p:spPr>
        <p:txBody>
          <a:bodyPr vert="horz" lIns="91759" tIns="45880" rIns="91759" bIns="458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5" y="0"/>
            <a:ext cx="3038475" cy="463550"/>
          </a:xfrm>
          <a:prstGeom prst="rect">
            <a:avLst/>
          </a:prstGeom>
        </p:spPr>
        <p:txBody>
          <a:bodyPr vert="horz" lIns="91759" tIns="45880" rIns="91759" bIns="45880" rtlCol="0"/>
          <a:lstStyle>
            <a:lvl1pPr algn="r">
              <a:defRPr sz="1200"/>
            </a:lvl1pPr>
          </a:lstStyle>
          <a:p>
            <a:fld id="{A9B734D9-FBB7-4B85-86A2-24E15EDE55E0}" type="datetimeFigureOut">
              <a:rPr lang="en-US" smtClean="0"/>
              <a:t>8/8/2019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9" y="8772526"/>
            <a:ext cx="3038475" cy="463550"/>
          </a:xfrm>
          <a:prstGeom prst="rect">
            <a:avLst/>
          </a:prstGeom>
        </p:spPr>
        <p:txBody>
          <a:bodyPr vert="horz" lIns="91759" tIns="45880" rIns="91759" bIns="458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5" y="8772526"/>
            <a:ext cx="3038475" cy="463550"/>
          </a:xfrm>
          <a:prstGeom prst="rect">
            <a:avLst/>
          </a:prstGeom>
        </p:spPr>
        <p:txBody>
          <a:bodyPr vert="horz" lIns="91759" tIns="45880" rIns="91759" bIns="45880" rtlCol="0" anchor="b"/>
          <a:lstStyle>
            <a:lvl1pPr algn="r">
              <a:defRPr sz="1200"/>
            </a:lvl1pPr>
          </a:lstStyle>
          <a:p>
            <a:fld id="{41803F26-4061-4820-A8A7-DA9F547591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075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7"/>
            <a:ext cx="3037840" cy="463408"/>
          </a:xfrm>
          <a:prstGeom prst="rect">
            <a:avLst/>
          </a:prstGeom>
        </p:spPr>
        <p:txBody>
          <a:bodyPr vert="horz" lIns="93155" tIns="46576" rIns="93155" bIns="465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7"/>
            <a:ext cx="3037840" cy="463408"/>
          </a:xfrm>
          <a:prstGeom prst="rect">
            <a:avLst/>
          </a:prstGeom>
        </p:spPr>
        <p:txBody>
          <a:bodyPr vert="horz" lIns="93155" tIns="46576" rIns="93155" bIns="46576" rtlCol="0"/>
          <a:lstStyle>
            <a:lvl1pPr algn="r">
              <a:defRPr sz="1200"/>
            </a:lvl1pPr>
          </a:lstStyle>
          <a:p>
            <a:fld id="{E3FD6F98-055A-4837-90F2-8E5F6821A1BB}" type="datetimeFigureOut">
              <a:rPr lang="en-US" smtClean="0"/>
              <a:t>8/8/2019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5" tIns="46576" rIns="93155" bIns="4657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8"/>
            <a:ext cx="5608320" cy="3636705"/>
          </a:xfrm>
          <a:prstGeom prst="rect">
            <a:avLst/>
          </a:prstGeom>
        </p:spPr>
        <p:txBody>
          <a:bodyPr vert="horz" lIns="93155" tIns="46576" rIns="93155" bIns="4657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7"/>
            <a:ext cx="3037840" cy="463407"/>
          </a:xfrm>
          <a:prstGeom prst="rect">
            <a:avLst/>
          </a:prstGeom>
        </p:spPr>
        <p:txBody>
          <a:bodyPr vert="horz" lIns="93155" tIns="46576" rIns="93155" bIns="465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72677"/>
            <a:ext cx="3037840" cy="463407"/>
          </a:xfrm>
          <a:prstGeom prst="rect">
            <a:avLst/>
          </a:prstGeom>
        </p:spPr>
        <p:txBody>
          <a:bodyPr vert="horz" lIns="93155" tIns="46576" rIns="93155" bIns="46576" rtlCol="0" anchor="b"/>
          <a:lstStyle>
            <a:lvl1pPr algn="r">
              <a:defRPr sz="1200"/>
            </a:lvl1pPr>
          </a:lstStyle>
          <a:p>
            <a:fld id="{DBCC7D24-0DC9-4E9C-89C0-35D79A09D3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17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Prior</a:t>
            </a:r>
            <a:r>
              <a:rPr lang="en-US" baseline="0" dirty="0" smtClean="0"/>
              <a:t> work – you have done this, it extends what you are doing. </a:t>
            </a:r>
          </a:p>
          <a:p>
            <a:r>
              <a:rPr lang="en-US" baseline="0" dirty="0" smtClean="0"/>
              <a:t>Existing data sources – Pulls from existing dashboards, such as NC Opioid Action Plan Dashboard, NC Alcohol Dashboard, RWJ Community Roadmaps. </a:t>
            </a:r>
          </a:p>
          <a:p>
            <a:r>
              <a:rPr lang="en-US" dirty="0" smtClean="0"/>
              <a:t>Tools:</a:t>
            </a:r>
          </a:p>
          <a:p>
            <a:r>
              <a:rPr lang="en-US" baseline="0" dirty="0" smtClean="0"/>
              <a:t>improved template, captures more of what you need (magnitude, trends, severity, comparison, space and rational for justification, removal of capacity lock out, addition of interventions. </a:t>
            </a:r>
          </a:p>
          <a:p>
            <a:r>
              <a:rPr lang="en-US" baseline="0" dirty="0" smtClean="0"/>
              <a:t>Rating rubric </a:t>
            </a:r>
          </a:p>
          <a:p>
            <a:r>
              <a:rPr lang="en-US" baseline="0" dirty="0" smtClean="0"/>
              <a:t>New form</a:t>
            </a:r>
          </a:p>
          <a:p>
            <a:r>
              <a:rPr lang="en-US" baseline="0" dirty="0" smtClean="0"/>
              <a:t>Support = midpoint check-ins; hands on workshops.</a:t>
            </a:r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C7D24-0DC9-4E9C-89C0-35D79A09D33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35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- Photo header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67904"/>
            <a:ext cx="2017011" cy="199084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0FD344B-6B01-554D-8ED2-3BB8677B5CA3}"/>
              </a:ext>
            </a:extLst>
          </p:cNvPr>
          <p:cNvSpPr/>
          <p:nvPr userDrawn="1"/>
        </p:nvSpPr>
        <p:spPr>
          <a:xfrm>
            <a:off x="0" y="-2388"/>
            <a:ext cx="9144000" cy="166790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55F9543-F264-E749-BE41-F4DED20160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34" y="230729"/>
            <a:ext cx="1824946" cy="121663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7FB28BE-95CF-A648-9958-233FA3E2FD4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086" y="232218"/>
            <a:ext cx="1820301" cy="121365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36632A4-6418-EB46-8B31-F39C39E1D0E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715" y="230096"/>
            <a:ext cx="1617803" cy="121789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2ACDB17-9B72-2747-AC8F-8FD41A14435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786" y="231327"/>
            <a:ext cx="1823652" cy="121543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764052B-33F9-6041-8EFF-89AD41BE985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473" y="231327"/>
            <a:ext cx="1823625" cy="121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20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346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50" y="2067904"/>
            <a:ext cx="2017011" cy="199084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66" y="2061985"/>
            <a:ext cx="2023733" cy="199887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9144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768596" y="2051009"/>
            <a:ext cx="5774267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2768596" y="4071833"/>
            <a:ext cx="5774267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768596" y="5020585"/>
            <a:ext cx="5774267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447800"/>
            <a:ext cx="7888288" cy="479530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defRPr sz="28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76263" indent="-233363">
              <a:lnSpc>
                <a:spcPct val="100000"/>
              </a:lnSpc>
              <a:buFont typeface="Franklin Gothic Medium" panose="020B0603020102020204" pitchFamily="34" charset="0"/>
              <a:buChar char="−"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73138" indent="-228600">
              <a:lnSpc>
                <a:spcPct val="100000"/>
              </a:lnSpc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7" y="624310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&amp;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335572"/>
            <a:ext cx="7888288" cy="12128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76263" indent="-233363">
              <a:lnSpc>
                <a:spcPct val="100000"/>
              </a:lnSpc>
              <a:spcBef>
                <a:spcPts val="0"/>
              </a:spcBef>
              <a:buFont typeface="Franklin Gothic Medium" panose="020B0603020102020204" pitchFamily="34" charset="0"/>
              <a:buChar char="−"/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73138" indent="-228600">
              <a:lnSpc>
                <a:spcPct val="100000"/>
              </a:lnSpc>
              <a:spcBef>
                <a:spcPts val="0"/>
              </a:spcBef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7" y="6251575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2548467"/>
            <a:ext cx="7894638" cy="369423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able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4945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300" y="1335573"/>
            <a:ext cx="7894638" cy="49028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49458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622299" y="1845731"/>
            <a:ext cx="384048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4665132" y="1845731"/>
            <a:ext cx="384048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22300" y="1849438"/>
            <a:ext cx="3840163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4933" y="6251575"/>
            <a:ext cx="7992005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22300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665132" y="1278464"/>
            <a:ext cx="384048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665449" y="1840559"/>
            <a:ext cx="3840163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Font typeface="Franklin Gothic Medium Cond" panose="020B0606030402020204" pitchFamily="34" charset="0"/>
              <a:buChar char="–"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4369" y="624054"/>
            <a:ext cx="7843267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9144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6573308"/>
            <a:ext cx="9144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 txBox="1">
            <a:spLocks/>
          </p:cNvSpPr>
          <p:nvPr userDrawn="1"/>
        </p:nvSpPr>
        <p:spPr>
          <a:xfrm>
            <a:off x="522287" y="6603332"/>
            <a:ext cx="7994651" cy="2667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 baseline="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>
                <a:latin typeface="Arial" panose="020B0604020202020204" pitchFamily="34" charset="0"/>
                <a:cs typeface="Arial" panose="020B0604020202020204" pitchFamily="34" charset="0"/>
              </a:rPr>
              <a:t>NCDHHS, </a:t>
            </a:r>
            <a:r>
              <a:rPr 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Division of Mental Health </a:t>
            </a:r>
            <a:r>
              <a:rPr lang="en-US" b="1" i="0" dirty="0"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Substance</a:t>
            </a:r>
            <a:r>
              <a:rPr lang="en-US" b="1" i="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Abuse Prevention Block Grant Needs Assessment and Strategic Plan</a:t>
            </a:r>
            <a:r>
              <a:rPr 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| August 2019</a:t>
            </a:r>
            <a:endParaRPr lang="en-US" b="1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13"/>
          <p:cNvSpPr txBox="1">
            <a:spLocks/>
          </p:cNvSpPr>
          <p:nvPr userDrawn="1"/>
        </p:nvSpPr>
        <p:spPr>
          <a:xfrm>
            <a:off x="8627269" y="6600157"/>
            <a:ext cx="406400" cy="2698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D8F5E8-15B1-AB47-A7E0-4212F4A2D8F9}" type="slidenum">
              <a:rPr lang="en-US" b="1" i="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b="1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51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91" r:id="rId7"/>
    <p:sldLayoutId id="2147483692" r:id="rId8"/>
    <p:sldLayoutId id="2147483681" r:id="rId9"/>
    <p:sldLayoutId id="2147483696" r:id="rId10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Assessment and Strategic Plan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71" y="2082789"/>
            <a:ext cx="3149905" cy="313100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35896" y="1540023"/>
            <a:ext cx="468559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Requirement: Complete every 3 years as a part of the SPF Process.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Purpose: Prevention strategy selection is driven by the needs of communities, with consideration to their capacity. 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Next due: June 30, 2020.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908037" y="1540023"/>
            <a:ext cx="2479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Strategic Prevention Framework (SPF)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758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FY 2020 Needs Assessment and Strategic Plan…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6004" y="2033516"/>
            <a:ext cx="7888288" cy="4374692"/>
          </a:xfrm>
        </p:spPr>
        <p:txBody>
          <a:bodyPr/>
          <a:lstStyle/>
          <a:p>
            <a:r>
              <a:rPr lang="en-US" dirty="0" smtClean="0"/>
              <a:t>Builds upon prior work;</a:t>
            </a:r>
          </a:p>
          <a:p>
            <a:r>
              <a:rPr lang="en-US" dirty="0" smtClean="0"/>
              <a:t>Utilizes existing data sources; </a:t>
            </a:r>
          </a:p>
          <a:p>
            <a:r>
              <a:rPr lang="en-US" dirty="0" smtClean="0"/>
              <a:t>Improves tools; and</a:t>
            </a:r>
          </a:p>
          <a:p>
            <a:r>
              <a:rPr lang="en-US" dirty="0" smtClean="0"/>
              <a:t>Provides support to ensure this a meaningful process for communities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47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369" y="624054"/>
            <a:ext cx="8087494" cy="548640"/>
          </a:xfrm>
        </p:spPr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43531357"/>
              </p:ext>
            </p:extLst>
          </p:nvPr>
        </p:nvGraphicFramePr>
        <p:xfrm>
          <a:off x="674369" y="1577339"/>
          <a:ext cx="7955281" cy="4523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Left-Up Arrow 7"/>
          <p:cNvSpPr/>
          <p:nvPr/>
        </p:nvSpPr>
        <p:spPr>
          <a:xfrm rot="10800000">
            <a:off x="2857500" y="3440430"/>
            <a:ext cx="4400550" cy="1005840"/>
          </a:xfrm>
          <a:prstGeom prst="left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09060" y="3577590"/>
            <a:ext cx="2468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</a:rPr>
              <a:t>Midpoint Check-In</a:t>
            </a:r>
            <a:endParaRPr lang="en-US" sz="1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575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Comprehensive Track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Providers Self-Select In by County</a:t>
            </a:r>
          </a:p>
          <a:p>
            <a:r>
              <a:rPr lang="en-US" dirty="0" smtClean="0"/>
              <a:t>Recommended for those with additional community level data and/or the capacity to collect data. </a:t>
            </a:r>
          </a:p>
          <a:p>
            <a:r>
              <a:rPr lang="en-US" dirty="0" smtClean="0"/>
              <a:t>Provides additional support in data collection, analysis, and intervening variable prioritization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38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Intended to…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8650" y="1433016"/>
            <a:ext cx="7888288" cy="4810092"/>
          </a:xfrm>
        </p:spPr>
        <p:txBody>
          <a:bodyPr/>
          <a:lstStyle/>
          <a:p>
            <a:r>
              <a:rPr lang="en-US" dirty="0" smtClean="0"/>
              <a:t>Identify a few priority intervening variables.</a:t>
            </a:r>
          </a:p>
          <a:p>
            <a:r>
              <a:rPr lang="en-US" dirty="0" smtClean="0"/>
              <a:t>That are to be targeted in multiple ways. </a:t>
            </a:r>
          </a:p>
          <a:p>
            <a:r>
              <a:rPr lang="en-US" dirty="0" smtClean="0"/>
              <a:t>With support at key times along the way.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67515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NC Brand PPT 04.23.15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7F9E3F"/>
      </a:accent1>
      <a:accent2>
        <a:srgbClr val="52849C"/>
      </a:accent2>
      <a:accent3>
        <a:srgbClr val="1F497D"/>
      </a:accent3>
      <a:accent4>
        <a:srgbClr val="71C9C5"/>
      </a:accent4>
      <a:accent5>
        <a:srgbClr val="6D2E75"/>
      </a:accent5>
      <a:accent6>
        <a:srgbClr val="F6D888"/>
      </a:accent6>
      <a:hlink>
        <a:srgbClr val="52849C"/>
      </a:hlink>
      <a:folHlink>
        <a:srgbClr val="52849C"/>
      </a:folHlink>
    </a:clrScheme>
    <a:fontScheme name="TNR/Aria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10424</TotalTime>
  <Words>283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Franklin Gothic Demi Cond</vt:lpstr>
      <vt:lpstr>Franklin Gothic Medium</vt:lpstr>
      <vt:lpstr>Franklin Gothic Medium Cond</vt:lpstr>
      <vt:lpstr>Gotham Bold</vt:lpstr>
      <vt:lpstr>Helvetica</vt:lpstr>
      <vt:lpstr>3_Office Theme</vt:lpstr>
      <vt:lpstr>Needs Assessment and Strategic Plan</vt:lpstr>
      <vt:lpstr>The FY 2020 Needs Assessment and Strategic Plan… </vt:lpstr>
      <vt:lpstr>Timeline</vt:lpstr>
      <vt:lpstr>Optional Comprehensive Track</vt:lpstr>
      <vt:lpstr>Process Intended to…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Taryn Dietrich</dc:creator>
  <cp:lastModifiedBy>Melinda Marie Pankratz, D.Phil.</cp:lastModifiedBy>
  <cp:revision>438</cp:revision>
  <cp:lastPrinted>2018-03-22T13:26:44Z</cp:lastPrinted>
  <dcterms:created xsi:type="dcterms:W3CDTF">2015-07-07T20:02:11Z</dcterms:created>
  <dcterms:modified xsi:type="dcterms:W3CDTF">2019-08-12T10:24:12Z</dcterms:modified>
</cp:coreProperties>
</file>