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5"/>
  </p:notesMasterIdLst>
  <p:handoutMasterIdLst>
    <p:handoutMasterId r:id="rId36"/>
  </p:handoutMasterIdLst>
  <p:sldIdLst>
    <p:sldId id="459" r:id="rId2"/>
    <p:sldId id="476" r:id="rId3"/>
    <p:sldId id="506" r:id="rId4"/>
    <p:sldId id="511" r:id="rId5"/>
    <p:sldId id="510" r:id="rId6"/>
    <p:sldId id="514" r:id="rId7"/>
    <p:sldId id="515" r:id="rId8"/>
    <p:sldId id="503" r:id="rId9"/>
    <p:sldId id="504" r:id="rId10"/>
    <p:sldId id="505" r:id="rId11"/>
    <p:sldId id="527" r:id="rId12"/>
    <p:sldId id="528" r:id="rId13"/>
    <p:sldId id="516" r:id="rId14"/>
    <p:sldId id="519" r:id="rId15"/>
    <p:sldId id="521" r:id="rId16"/>
    <p:sldId id="518" r:id="rId17"/>
    <p:sldId id="520" r:id="rId18"/>
    <p:sldId id="529" r:id="rId19"/>
    <p:sldId id="512" r:id="rId20"/>
    <p:sldId id="513" r:id="rId21"/>
    <p:sldId id="522" r:id="rId22"/>
    <p:sldId id="523" r:id="rId23"/>
    <p:sldId id="524" r:id="rId24"/>
    <p:sldId id="525" r:id="rId25"/>
    <p:sldId id="526" r:id="rId26"/>
    <p:sldId id="507" r:id="rId27"/>
    <p:sldId id="508" r:id="rId28"/>
    <p:sldId id="517" r:id="rId29"/>
    <p:sldId id="500" r:id="rId30"/>
    <p:sldId id="502" r:id="rId31"/>
    <p:sldId id="501" r:id="rId32"/>
    <p:sldId id="509" r:id="rId33"/>
    <p:sldId id="499" r:id="rId3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DEC"/>
    <a:srgbClr val="15365E"/>
    <a:srgbClr val="94B6C7"/>
    <a:srgbClr val="657E32"/>
    <a:srgbClr val="E9F0F3"/>
    <a:srgbClr val="DBE7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25" autoAdjust="0"/>
    <p:restoredTop sz="86431" autoAdjust="0"/>
  </p:normalViewPr>
  <p:slideViewPr>
    <p:cSldViewPr snapToGrid="0">
      <p:cViewPr varScale="1">
        <p:scale>
          <a:sx n="153" d="100"/>
          <a:sy n="153" d="100"/>
        </p:scale>
        <p:origin x="744" y="176"/>
      </p:cViewPr>
      <p:guideLst>
        <p:guide orient="horz" pos="2160"/>
        <p:guide pos="2880"/>
      </p:guideLst>
    </p:cSldViewPr>
  </p:slideViewPr>
  <p:outlineViewPr>
    <p:cViewPr>
      <p:scale>
        <a:sx n="33" d="100"/>
        <a:sy n="33" d="100"/>
      </p:scale>
      <p:origin x="0" y="64"/>
    </p:cViewPr>
  </p:outlineViewPr>
  <p:notesTextViewPr>
    <p:cViewPr>
      <p:scale>
        <a:sx n="75" d="100"/>
        <a:sy n="75" d="100"/>
      </p:scale>
      <p:origin x="0" y="0"/>
    </p:cViewPr>
  </p:notesTextViewPr>
  <p:sorterViewPr>
    <p:cViewPr>
      <p:scale>
        <a:sx n="110" d="100"/>
        <a:sy n="110" d="100"/>
      </p:scale>
      <p:origin x="0" y="0"/>
    </p:cViewPr>
  </p:sorterViewPr>
  <p:notesViewPr>
    <p:cSldViewPr snapToGrid="0">
      <p:cViewPr varScale="1">
        <p:scale>
          <a:sx n="86" d="100"/>
          <a:sy n="86" d="100"/>
        </p:scale>
        <p:origin x="297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93F8B-904C-4220-93D7-3B0249EDAD94}" type="doc">
      <dgm:prSet loTypeId="urn:microsoft.com/office/officeart/2005/8/layout/hProcess9" loCatId="process" qsTypeId="urn:microsoft.com/office/officeart/2005/8/quickstyle/simple1" qsCatId="simple" csTypeId="urn:microsoft.com/office/officeart/2005/8/colors/accent1_2" csCatId="accent1" phldr="1"/>
      <dgm:spPr/>
    </dgm:pt>
    <dgm:pt modelId="{CB8D65F2-BBA6-4DE5-BF6E-38ECFCD6E9EF}">
      <dgm:prSet/>
      <dgm:spPr>
        <a:solidFill>
          <a:schemeClr val="accent2"/>
        </a:solidFill>
      </dgm:spPr>
      <dgm:t>
        <a:bodyPr/>
        <a:lstStyle/>
        <a:p>
          <a:pPr algn="ctr"/>
          <a:r>
            <a:rPr lang="en-US" b="1" dirty="0">
              <a:solidFill>
                <a:schemeClr val="tx1"/>
              </a:solidFill>
            </a:rPr>
            <a:t>August Introduction to FY20 Audit Process/Tools at LME/MCO Meetings </a:t>
          </a:r>
          <a:endParaRPr lang="en-US" sz="3000" b="1" dirty="0">
            <a:solidFill>
              <a:schemeClr val="tx1"/>
            </a:solidFill>
            <a:latin typeface="Gill Sans MT"/>
          </a:endParaRPr>
        </a:p>
      </dgm:t>
    </dgm:pt>
    <dgm:pt modelId="{56A8EF62-4A30-439A-9383-9C8C07BA6C1C}" type="parTrans" cxnId="{80726603-2BBA-46D7-9736-BB324BA7F528}">
      <dgm:prSet/>
      <dgm:spPr/>
      <dgm:t>
        <a:bodyPr/>
        <a:lstStyle/>
        <a:p>
          <a:endParaRPr lang="en-US"/>
        </a:p>
      </dgm:t>
    </dgm:pt>
    <dgm:pt modelId="{BE6DFF2B-4ED8-41AE-A92D-25FCF561FA5E}" type="sibTrans" cxnId="{80726603-2BBA-46D7-9736-BB324BA7F528}">
      <dgm:prSet/>
      <dgm:spPr/>
      <dgm:t>
        <a:bodyPr/>
        <a:lstStyle/>
        <a:p>
          <a:endParaRPr lang="en-US"/>
        </a:p>
      </dgm:t>
    </dgm:pt>
    <dgm:pt modelId="{C671E264-5A4D-40B7-8C28-FD143F115376}">
      <dgm:prSet/>
      <dgm:spPr>
        <a:solidFill>
          <a:schemeClr val="accent2"/>
        </a:solidFill>
      </dgm:spPr>
      <dgm:t>
        <a:bodyPr/>
        <a:lstStyle/>
        <a:p>
          <a:pPr algn="ctr"/>
          <a:r>
            <a:rPr lang="en-US" dirty="0"/>
            <a:t>November</a:t>
          </a:r>
        </a:p>
        <a:p>
          <a:pPr algn="ctr"/>
          <a:r>
            <a:rPr lang="en-US" dirty="0"/>
            <a:t>LMEs can schedule individual training</a:t>
          </a:r>
        </a:p>
      </dgm:t>
    </dgm:pt>
    <dgm:pt modelId="{C1FC51E8-AFEF-4E75-B9E7-3143520CEB3D}" type="parTrans" cxnId="{7B9C3B19-0057-4994-B147-743001FD3736}">
      <dgm:prSet/>
      <dgm:spPr/>
      <dgm:t>
        <a:bodyPr/>
        <a:lstStyle/>
        <a:p>
          <a:endParaRPr lang="en-US"/>
        </a:p>
      </dgm:t>
    </dgm:pt>
    <dgm:pt modelId="{70615D8A-622B-4F7A-BF9B-2ECB64BF1B57}" type="sibTrans" cxnId="{7B9C3B19-0057-4994-B147-743001FD3736}">
      <dgm:prSet/>
      <dgm:spPr/>
      <dgm:t>
        <a:bodyPr/>
        <a:lstStyle/>
        <a:p>
          <a:endParaRPr lang="en-US"/>
        </a:p>
      </dgm:t>
    </dgm:pt>
    <dgm:pt modelId="{AC2072DC-31C8-477C-9B93-E24E8DD5C6DA}">
      <dgm:prSet/>
      <dgm:spPr>
        <a:solidFill>
          <a:schemeClr val="accent2"/>
        </a:solidFill>
      </dgm:spPr>
      <dgm:t>
        <a:bodyPr/>
        <a:lstStyle/>
        <a:p>
          <a:pPr algn="ctr"/>
          <a:r>
            <a:rPr lang="en-US" dirty="0"/>
            <a:t>December</a:t>
          </a:r>
        </a:p>
        <a:p>
          <a:pPr algn="ctr"/>
          <a:r>
            <a:rPr lang="en-US" dirty="0"/>
            <a:t>General Overview Webinar for All LMEs</a:t>
          </a:r>
        </a:p>
      </dgm:t>
    </dgm:pt>
    <dgm:pt modelId="{A7420C43-1AC0-4885-8C52-DBC4F3A1A2A4}" type="parTrans" cxnId="{FC9124DE-6BDF-438C-8B3C-1022F16FA5F8}">
      <dgm:prSet/>
      <dgm:spPr/>
      <dgm:t>
        <a:bodyPr/>
        <a:lstStyle/>
        <a:p>
          <a:endParaRPr lang="en-US"/>
        </a:p>
      </dgm:t>
    </dgm:pt>
    <dgm:pt modelId="{5ED0D836-38B6-4BAB-ADB6-434B7D2BF07E}" type="sibTrans" cxnId="{FC9124DE-6BDF-438C-8B3C-1022F16FA5F8}">
      <dgm:prSet/>
      <dgm:spPr/>
      <dgm:t>
        <a:bodyPr/>
        <a:lstStyle/>
        <a:p>
          <a:endParaRPr lang="en-US"/>
        </a:p>
      </dgm:t>
    </dgm:pt>
    <dgm:pt modelId="{7D8904B2-DD80-41EA-9F3C-325C0E0317DB}">
      <dgm:prSet/>
      <dgm:spPr>
        <a:solidFill>
          <a:schemeClr val="accent2"/>
        </a:solidFill>
      </dgm:spPr>
      <dgm:t>
        <a:bodyPr/>
        <a:lstStyle/>
        <a:p>
          <a:pPr algn="ctr"/>
          <a:r>
            <a:rPr lang="en-US" dirty="0"/>
            <a:t>October</a:t>
          </a:r>
        </a:p>
        <a:p>
          <a:pPr algn="ctr"/>
          <a:r>
            <a:rPr lang="en-US" dirty="0"/>
            <a:t>LMEs can schedule individual training</a:t>
          </a:r>
        </a:p>
      </dgm:t>
    </dgm:pt>
    <dgm:pt modelId="{17570F02-49D2-4AE0-85C8-23EB8832D02A}" type="parTrans" cxnId="{C6AA4905-DEDF-412E-B5B0-6D2E6542BFCE}">
      <dgm:prSet/>
      <dgm:spPr/>
      <dgm:t>
        <a:bodyPr/>
        <a:lstStyle/>
        <a:p>
          <a:endParaRPr lang="en-US"/>
        </a:p>
      </dgm:t>
    </dgm:pt>
    <dgm:pt modelId="{CC42D0CB-14BB-48AB-A60E-FB804A55EA4F}" type="sibTrans" cxnId="{C6AA4905-DEDF-412E-B5B0-6D2E6542BFCE}">
      <dgm:prSet/>
      <dgm:spPr/>
      <dgm:t>
        <a:bodyPr/>
        <a:lstStyle/>
        <a:p>
          <a:endParaRPr lang="en-US"/>
        </a:p>
      </dgm:t>
    </dgm:pt>
    <dgm:pt modelId="{DC18A65E-CD34-4420-8123-C700A4EA8127}" type="pres">
      <dgm:prSet presAssocID="{2C193F8B-904C-4220-93D7-3B0249EDAD94}" presName="CompostProcess" presStyleCnt="0">
        <dgm:presLayoutVars>
          <dgm:dir/>
          <dgm:resizeHandles val="exact"/>
        </dgm:presLayoutVars>
      </dgm:prSet>
      <dgm:spPr/>
    </dgm:pt>
    <dgm:pt modelId="{B65A2DB9-E576-482A-9296-35A2DC1DDFD9}" type="pres">
      <dgm:prSet presAssocID="{2C193F8B-904C-4220-93D7-3B0249EDAD94}" presName="arrow" presStyleLbl="bgShp" presStyleIdx="0" presStyleCnt="1"/>
      <dgm:spPr/>
    </dgm:pt>
    <dgm:pt modelId="{C6E0888F-7325-482A-8A67-3A1FE27BBFED}" type="pres">
      <dgm:prSet presAssocID="{2C193F8B-904C-4220-93D7-3B0249EDAD94}" presName="linearProcess" presStyleCnt="0"/>
      <dgm:spPr/>
    </dgm:pt>
    <dgm:pt modelId="{272F8853-BCD1-46A6-AEA1-EE953779FE30}" type="pres">
      <dgm:prSet presAssocID="{CB8D65F2-BBA6-4DE5-BF6E-38ECFCD6E9EF}" presName="textNode" presStyleLbl="node1" presStyleIdx="0" presStyleCnt="4">
        <dgm:presLayoutVars>
          <dgm:bulletEnabled val="1"/>
        </dgm:presLayoutVars>
      </dgm:prSet>
      <dgm:spPr/>
    </dgm:pt>
    <dgm:pt modelId="{28A558DF-0377-4337-A521-7DE09A78B7C1}" type="pres">
      <dgm:prSet presAssocID="{BE6DFF2B-4ED8-41AE-A92D-25FCF561FA5E}" presName="sibTrans" presStyleCnt="0"/>
      <dgm:spPr/>
    </dgm:pt>
    <dgm:pt modelId="{CAA26DFB-ADBE-48F6-9F70-DB9842C96251}" type="pres">
      <dgm:prSet presAssocID="{7D8904B2-DD80-41EA-9F3C-325C0E0317DB}" presName="textNode" presStyleLbl="node1" presStyleIdx="1" presStyleCnt="4">
        <dgm:presLayoutVars>
          <dgm:bulletEnabled val="1"/>
        </dgm:presLayoutVars>
      </dgm:prSet>
      <dgm:spPr/>
    </dgm:pt>
    <dgm:pt modelId="{B802B1B2-3968-421F-9FCE-51BA8AF4F202}" type="pres">
      <dgm:prSet presAssocID="{CC42D0CB-14BB-48AB-A60E-FB804A55EA4F}" presName="sibTrans" presStyleCnt="0"/>
      <dgm:spPr/>
    </dgm:pt>
    <dgm:pt modelId="{A2C7E7F0-4110-4C6B-B7F6-2EF3FD1E2862}" type="pres">
      <dgm:prSet presAssocID="{C671E264-5A4D-40B7-8C28-FD143F115376}" presName="textNode" presStyleLbl="node1" presStyleIdx="2" presStyleCnt="4">
        <dgm:presLayoutVars>
          <dgm:bulletEnabled val="1"/>
        </dgm:presLayoutVars>
      </dgm:prSet>
      <dgm:spPr/>
    </dgm:pt>
    <dgm:pt modelId="{8D16B24C-4C0D-4ECD-807E-3D6160F7BE83}" type="pres">
      <dgm:prSet presAssocID="{70615D8A-622B-4F7A-BF9B-2ECB64BF1B57}" presName="sibTrans" presStyleCnt="0"/>
      <dgm:spPr/>
    </dgm:pt>
    <dgm:pt modelId="{C9EE07DB-1557-4E1A-9345-E26AC8E2E908}" type="pres">
      <dgm:prSet presAssocID="{AC2072DC-31C8-477C-9B93-E24E8DD5C6DA}" presName="textNode" presStyleLbl="node1" presStyleIdx="3" presStyleCnt="4">
        <dgm:presLayoutVars>
          <dgm:bulletEnabled val="1"/>
        </dgm:presLayoutVars>
      </dgm:prSet>
      <dgm:spPr/>
    </dgm:pt>
  </dgm:ptLst>
  <dgm:cxnLst>
    <dgm:cxn modelId="{80726603-2BBA-46D7-9736-BB324BA7F528}" srcId="{2C193F8B-904C-4220-93D7-3B0249EDAD94}" destId="{CB8D65F2-BBA6-4DE5-BF6E-38ECFCD6E9EF}" srcOrd="0" destOrd="0" parTransId="{56A8EF62-4A30-439A-9383-9C8C07BA6C1C}" sibTransId="{BE6DFF2B-4ED8-41AE-A92D-25FCF561FA5E}"/>
    <dgm:cxn modelId="{C6AA4905-DEDF-412E-B5B0-6D2E6542BFCE}" srcId="{2C193F8B-904C-4220-93D7-3B0249EDAD94}" destId="{7D8904B2-DD80-41EA-9F3C-325C0E0317DB}" srcOrd="1" destOrd="0" parTransId="{17570F02-49D2-4AE0-85C8-23EB8832D02A}" sibTransId="{CC42D0CB-14BB-48AB-A60E-FB804A55EA4F}"/>
    <dgm:cxn modelId="{7B9C3B19-0057-4994-B147-743001FD3736}" srcId="{2C193F8B-904C-4220-93D7-3B0249EDAD94}" destId="{C671E264-5A4D-40B7-8C28-FD143F115376}" srcOrd="2" destOrd="0" parTransId="{C1FC51E8-AFEF-4E75-B9E7-3143520CEB3D}" sibTransId="{70615D8A-622B-4F7A-BF9B-2ECB64BF1B57}"/>
    <dgm:cxn modelId="{5B26CC50-CCC9-4833-AE05-CC82CEE98551}" type="presOf" srcId="{7D8904B2-DD80-41EA-9F3C-325C0E0317DB}" destId="{CAA26DFB-ADBE-48F6-9F70-DB9842C96251}" srcOrd="0" destOrd="0" presId="urn:microsoft.com/office/officeart/2005/8/layout/hProcess9"/>
    <dgm:cxn modelId="{4AFEF371-2A7A-4C8B-B8B7-796704BF9543}" type="presOf" srcId="{AC2072DC-31C8-477C-9B93-E24E8DD5C6DA}" destId="{C9EE07DB-1557-4E1A-9345-E26AC8E2E908}" srcOrd="0" destOrd="0" presId="urn:microsoft.com/office/officeart/2005/8/layout/hProcess9"/>
    <dgm:cxn modelId="{27A52290-A34B-476C-8D1E-46E021C2E30A}" type="presOf" srcId="{C671E264-5A4D-40B7-8C28-FD143F115376}" destId="{A2C7E7F0-4110-4C6B-B7F6-2EF3FD1E2862}" srcOrd="0" destOrd="0" presId="urn:microsoft.com/office/officeart/2005/8/layout/hProcess9"/>
    <dgm:cxn modelId="{339972C1-9374-49A7-ADE6-BB6E1503B4EE}" type="presOf" srcId="{2C193F8B-904C-4220-93D7-3B0249EDAD94}" destId="{DC18A65E-CD34-4420-8123-C700A4EA8127}" srcOrd="0" destOrd="0" presId="urn:microsoft.com/office/officeart/2005/8/layout/hProcess9"/>
    <dgm:cxn modelId="{FC9124DE-6BDF-438C-8B3C-1022F16FA5F8}" srcId="{2C193F8B-904C-4220-93D7-3B0249EDAD94}" destId="{AC2072DC-31C8-477C-9B93-E24E8DD5C6DA}" srcOrd="3" destOrd="0" parTransId="{A7420C43-1AC0-4885-8C52-DBC4F3A1A2A4}" sibTransId="{5ED0D836-38B6-4BAB-ADB6-434B7D2BF07E}"/>
    <dgm:cxn modelId="{EA0186FE-AB9D-4DAD-8E69-BD18B24868C0}" type="presOf" srcId="{CB8D65F2-BBA6-4DE5-BF6E-38ECFCD6E9EF}" destId="{272F8853-BCD1-46A6-AEA1-EE953779FE30}" srcOrd="0" destOrd="0" presId="urn:microsoft.com/office/officeart/2005/8/layout/hProcess9"/>
    <dgm:cxn modelId="{555783D6-32D4-4056-9243-29F46C2B37A1}" type="presParOf" srcId="{DC18A65E-CD34-4420-8123-C700A4EA8127}" destId="{B65A2DB9-E576-482A-9296-35A2DC1DDFD9}" srcOrd="0" destOrd="0" presId="urn:microsoft.com/office/officeart/2005/8/layout/hProcess9"/>
    <dgm:cxn modelId="{0D470A95-90BF-49BE-9293-82986E750BE1}" type="presParOf" srcId="{DC18A65E-CD34-4420-8123-C700A4EA8127}" destId="{C6E0888F-7325-482A-8A67-3A1FE27BBFED}" srcOrd="1" destOrd="0" presId="urn:microsoft.com/office/officeart/2005/8/layout/hProcess9"/>
    <dgm:cxn modelId="{3924D845-95B2-44E5-B9D5-63CA31F3431E}" type="presParOf" srcId="{C6E0888F-7325-482A-8A67-3A1FE27BBFED}" destId="{272F8853-BCD1-46A6-AEA1-EE953779FE30}" srcOrd="0" destOrd="0" presId="urn:microsoft.com/office/officeart/2005/8/layout/hProcess9"/>
    <dgm:cxn modelId="{6AD60C88-5C9F-447A-92E6-830300F2D264}" type="presParOf" srcId="{C6E0888F-7325-482A-8A67-3A1FE27BBFED}" destId="{28A558DF-0377-4337-A521-7DE09A78B7C1}" srcOrd="1" destOrd="0" presId="urn:microsoft.com/office/officeart/2005/8/layout/hProcess9"/>
    <dgm:cxn modelId="{3D4648DA-0966-45AB-881C-D935AE77F94D}" type="presParOf" srcId="{C6E0888F-7325-482A-8A67-3A1FE27BBFED}" destId="{CAA26DFB-ADBE-48F6-9F70-DB9842C96251}" srcOrd="2" destOrd="0" presId="urn:microsoft.com/office/officeart/2005/8/layout/hProcess9"/>
    <dgm:cxn modelId="{FB86C2DA-7DCB-4C71-BC74-2728FB178080}" type="presParOf" srcId="{C6E0888F-7325-482A-8A67-3A1FE27BBFED}" destId="{B802B1B2-3968-421F-9FCE-51BA8AF4F202}" srcOrd="3" destOrd="0" presId="urn:microsoft.com/office/officeart/2005/8/layout/hProcess9"/>
    <dgm:cxn modelId="{FD2432B4-3DE3-4D92-A2A9-92260ECC65BE}" type="presParOf" srcId="{C6E0888F-7325-482A-8A67-3A1FE27BBFED}" destId="{A2C7E7F0-4110-4C6B-B7F6-2EF3FD1E2862}" srcOrd="4" destOrd="0" presId="urn:microsoft.com/office/officeart/2005/8/layout/hProcess9"/>
    <dgm:cxn modelId="{A54DE0DA-AB13-4C03-8C15-0C67991AB4C3}" type="presParOf" srcId="{C6E0888F-7325-482A-8A67-3A1FE27BBFED}" destId="{8D16B24C-4C0D-4ECD-807E-3D6160F7BE83}" srcOrd="5" destOrd="0" presId="urn:microsoft.com/office/officeart/2005/8/layout/hProcess9"/>
    <dgm:cxn modelId="{899FD2D6-F614-452E-B669-FCF4A9142FEF}" type="presParOf" srcId="{C6E0888F-7325-482A-8A67-3A1FE27BBFED}" destId="{C9EE07DB-1557-4E1A-9345-E26AC8E2E90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93F8B-904C-4220-93D7-3B0249EDAD94}" type="doc">
      <dgm:prSet loTypeId="urn:microsoft.com/office/officeart/2005/8/layout/hProcess9" loCatId="process" qsTypeId="urn:microsoft.com/office/officeart/2005/8/quickstyle/simple1" qsCatId="simple" csTypeId="urn:microsoft.com/office/officeart/2005/8/colors/accent1_2" csCatId="accent1" phldr="1"/>
      <dgm:spPr/>
    </dgm:pt>
    <dgm:pt modelId="{CB8D65F2-BBA6-4DE5-BF6E-38ECFCD6E9EF}">
      <dgm:prSet/>
      <dgm:spPr>
        <a:solidFill>
          <a:schemeClr val="accent2"/>
        </a:solidFill>
      </dgm:spPr>
      <dgm:t>
        <a:bodyPr/>
        <a:lstStyle/>
        <a:p>
          <a:pPr algn="ctr"/>
          <a:r>
            <a:rPr lang="en-US" dirty="0"/>
            <a:t>January-mid-February: Providers can schedule Audit Prep meetings with TA</a:t>
          </a:r>
        </a:p>
      </dgm:t>
    </dgm:pt>
    <dgm:pt modelId="{56A8EF62-4A30-439A-9383-9C8C07BA6C1C}" type="parTrans" cxnId="{80726603-2BBA-46D7-9736-BB324BA7F528}">
      <dgm:prSet/>
      <dgm:spPr/>
      <dgm:t>
        <a:bodyPr/>
        <a:lstStyle/>
        <a:p>
          <a:endParaRPr lang="en-US"/>
        </a:p>
      </dgm:t>
    </dgm:pt>
    <dgm:pt modelId="{BE6DFF2B-4ED8-41AE-A92D-25FCF561FA5E}" type="sibTrans" cxnId="{80726603-2BBA-46D7-9736-BB324BA7F528}">
      <dgm:prSet/>
      <dgm:spPr/>
      <dgm:t>
        <a:bodyPr/>
        <a:lstStyle/>
        <a:p>
          <a:endParaRPr lang="en-US"/>
        </a:p>
      </dgm:t>
    </dgm:pt>
    <dgm:pt modelId="{49FA888E-9A44-4517-B67E-E499C78BB809}">
      <dgm:prSet/>
      <dgm:spPr>
        <a:solidFill>
          <a:schemeClr val="accent2"/>
        </a:solidFill>
      </dgm:spPr>
      <dgm:t>
        <a:bodyPr/>
        <a:lstStyle/>
        <a:p>
          <a:pPr algn="ctr"/>
          <a:r>
            <a:rPr lang="en-US" dirty="0"/>
            <a:t>March-April- LME Review</a:t>
          </a:r>
        </a:p>
      </dgm:t>
    </dgm:pt>
    <dgm:pt modelId="{836FAEF2-0C75-49D8-B657-905330FCD3CC}" type="parTrans" cxnId="{10989474-8DAC-4E28-926A-7A05E2888D73}">
      <dgm:prSet/>
      <dgm:spPr/>
      <dgm:t>
        <a:bodyPr/>
        <a:lstStyle/>
        <a:p>
          <a:endParaRPr lang="en-US"/>
        </a:p>
      </dgm:t>
    </dgm:pt>
    <dgm:pt modelId="{18F0A437-2784-4C07-956D-4033590EA05D}" type="sibTrans" cxnId="{10989474-8DAC-4E28-926A-7A05E2888D73}">
      <dgm:prSet/>
      <dgm:spPr/>
      <dgm:t>
        <a:bodyPr/>
        <a:lstStyle/>
        <a:p>
          <a:endParaRPr lang="en-US"/>
        </a:p>
      </dgm:t>
    </dgm:pt>
    <dgm:pt modelId="{B552A228-9815-454A-89B1-0DBA236B4F2D}">
      <dgm:prSet/>
      <dgm:spPr>
        <a:solidFill>
          <a:schemeClr val="accent2"/>
        </a:solidFill>
      </dgm:spPr>
      <dgm:t>
        <a:bodyPr/>
        <a:lstStyle/>
        <a:p>
          <a:pPr algn="ctr"/>
          <a:r>
            <a:rPr lang="en-US" dirty="0"/>
            <a:t>April-June: FY20 Audits w/State Team</a:t>
          </a:r>
        </a:p>
      </dgm:t>
    </dgm:pt>
    <dgm:pt modelId="{43834F16-DD59-4558-B2BF-EABE41B804AA}" type="parTrans" cxnId="{32D9BEE5-555A-46CF-B8C7-82010023F31B}">
      <dgm:prSet/>
      <dgm:spPr/>
      <dgm:t>
        <a:bodyPr/>
        <a:lstStyle/>
        <a:p>
          <a:endParaRPr lang="en-US"/>
        </a:p>
      </dgm:t>
    </dgm:pt>
    <dgm:pt modelId="{1583AE70-10FC-450B-BB87-4AF3F6532384}" type="sibTrans" cxnId="{32D9BEE5-555A-46CF-B8C7-82010023F31B}">
      <dgm:prSet/>
      <dgm:spPr/>
      <dgm:t>
        <a:bodyPr/>
        <a:lstStyle/>
        <a:p>
          <a:endParaRPr lang="en-US"/>
        </a:p>
      </dgm:t>
    </dgm:pt>
    <dgm:pt modelId="{C14A3C2A-D8F5-413D-BADF-5149EFEAA5FD}">
      <dgm:prSet/>
      <dgm:spPr>
        <a:solidFill>
          <a:schemeClr val="accent2"/>
        </a:solidFill>
      </dgm:spPr>
      <dgm:t>
        <a:bodyPr/>
        <a:lstStyle/>
        <a:p>
          <a:pPr algn="ctr"/>
          <a:r>
            <a:rPr lang="en-US" dirty="0"/>
            <a:t>End of February-Face-to-Face Audit Training and/or Overview Webinar for all Providers</a:t>
          </a:r>
        </a:p>
      </dgm:t>
    </dgm:pt>
    <dgm:pt modelId="{214C253A-21F3-4174-9EE2-DF40E5292B17}" type="parTrans" cxnId="{A7586EBB-837C-4774-921D-15FE908AA9A4}">
      <dgm:prSet/>
      <dgm:spPr/>
      <dgm:t>
        <a:bodyPr/>
        <a:lstStyle/>
        <a:p>
          <a:endParaRPr lang="en-US"/>
        </a:p>
      </dgm:t>
    </dgm:pt>
    <dgm:pt modelId="{A23DB2D0-61F9-4A7E-886F-4DCBE757A028}" type="sibTrans" cxnId="{A7586EBB-837C-4774-921D-15FE908AA9A4}">
      <dgm:prSet/>
      <dgm:spPr/>
      <dgm:t>
        <a:bodyPr/>
        <a:lstStyle/>
        <a:p>
          <a:endParaRPr lang="en-US"/>
        </a:p>
      </dgm:t>
    </dgm:pt>
    <dgm:pt modelId="{DC18A65E-CD34-4420-8123-C700A4EA8127}" type="pres">
      <dgm:prSet presAssocID="{2C193F8B-904C-4220-93D7-3B0249EDAD94}" presName="CompostProcess" presStyleCnt="0">
        <dgm:presLayoutVars>
          <dgm:dir/>
          <dgm:resizeHandles val="exact"/>
        </dgm:presLayoutVars>
      </dgm:prSet>
      <dgm:spPr/>
    </dgm:pt>
    <dgm:pt modelId="{B65A2DB9-E576-482A-9296-35A2DC1DDFD9}" type="pres">
      <dgm:prSet presAssocID="{2C193F8B-904C-4220-93D7-3B0249EDAD94}" presName="arrow" presStyleLbl="bgShp" presStyleIdx="0" presStyleCnt="1"/>
      <dgm:spPr/>
    </dgm:pt>
    <dgm:pt modelId="{C6E0888F-7325-482A-8A67-3A1FE27BBFED}" type="pres">
      <dgm:prSet presAssocID="{2C193F8B-904C-4220-93D7-3B0249EDAD94}" presName="linearProcess" presStyleCnt="0"/>
      <dgm:spPr/>
    </dgm:pt>
    <dgm:pt modelId="{272F8853-BCD1-46A6-AEA1-EE953779FE30}" type="pres">
      <dgm:prSet presAssocID="{CB8D65F2-BBA6-4DE5-BF6E-38ECFCD6E9EF}" presName="textNode" presStyleLbl="node1" presStyleIdx="0" presStyleCnt="4">
        <dgm:presLayoutVars>
          <dgm:bulletEnabled val="1"/>
        </dgm:presLayoutVars>
      </dgm:prSet>
      <dgm:spPr/>
    </dgm:pt>
    <dgm:pt modelId="{12793283-65EB-4162-91A9-83BBC43C8C7E}" type="pres">
      <dgm:prSet presAssocID="{BE6DFF2B-4ED8-41AE-A92D-25FCF561FA5E}" presName="sibTrans" presStyleCnt="0"/>
      <dgm:spPr/>
    </dgm:pt>
    <dgm:pt modelId="{F97398F0-3E8B-4659-9712-CF47199A234C}" type="pres">
      <dgm:prSet presAssocID="{C14A3C2A-D8F5-413D-BADF-5149EFEAA5FD}" presName="textNode" presStyleLbl="node1" presStyleIdx="1" presStyleCnt="4">
        <dgm:presLayoutVars>
          <dgm:bulletEnabled val="1"/>
        </dgm:presLayoutVars>
      </dgm:prSet>
      <dgm:spPr/>
    </dgm:pt>
    <dgm:pt modelId="{BE52BD8F-4B4B-448A-98DF-238A8A04AEF5}" type="pres">
      <dgm:prSet presAssocID="{A23DB2D0-61F9-4A7E-886F-4DCBE757A028}" presName="sibTrans" presStyleCnt="0"/>
      <dgm:spPr/>
    </dgm:pt>
    <dgm:pt modelId="{ECCA59B6-D073-4AA7-B06A-C2CC012287F9}" type="pres">
      <dgm:prSet presAssocID="{49FA888E-9A44-4517-B67E-E499C78BB809}" presName="textNode" presStyleLbl="node1" presStyleIdx="2" presStyleCnt="4">
        <dgm:presLayoutVars>
          <dgm:bulletEnabled val="1"/>
        </dgm:presLayoutVars>
      </dgm:prSet>
      <dgm:spPr/>
    </dgm:pt>
    <dgm:pt modelId="{72A5ADA9-37D0-468E-8380-6C9F535386F2}" type="pres">
      <dgm:prSet presAssocID="{18F0A437-2784-4C07-956D-4033590EA05D}" presName="sibTrans" presStyleCnt="0"/>
      <dgm:spPr/>
    </dgm:pt>
    <dgm:pt modelId="{79E179C6-5056-4A14-871B-BC6D5BF66943}" type="pres">
      <dgm:prSet presAssocID="{B552A228-9815-454A-89B1-0DBA236B4F2D}" presName="textNode" presStyleLbl="node1" presStyleIdx="3" presStyleCnt="4">
        <dgm:presLayoutVars>
          <dgm:bulletEnabled val="1"/>
        </dgm:presLayoutVars>
      </dgm:prSet>
      <dgm:spPr/>
    </dgm:pt>
  </dgm:ptLst>
  <dgm:cxnLst>
    <dgm:cxn modelId="{80726603-2BBA-46D7-9736-BB324BA7F528}" srcId="{2C193F8B-904C-4220-93D7-3B0249EDAD94}" destId="{CB8D65F2-BBA6-4DE5-BF6E-38ECFCD6E9EF}" srcOrd="0" destOrd="0" parTransId="{56A8EF62-4A30-439A-9383-9C8C07BA6C1C}" sibTransId="{BE6DFF2B-4ED8-41AE-A92D-25FCF561FA5E}"/>
    <dgm:cxn modelId="{6C70FD29-306E-45E8-9C4C-5A18FE07CB55}" type="presOf" srcId="{49FA888E-9A44-4517-B67E-E499C78BB809}" destId="{ECCA59B6-D073-4AA7-B06A-C2CC012287F9}" srcOrd="0" destOrd="0" presId="urn:microsoft.com/office/officeart/2005/8/layout/hProcess9"/>
    <dgm:cxn modelId="{10989474-8DAC-4E28-926A-7A05E2888D73}" srcId="{2C193F8B-904C-4220-93D7-3B0249EDAD94}" destId="{49FA888E-9A44-4517-B67E-E499C78BB809}" srcOrd="2" destOrd="0" parTransId="{836FAEF2-0C75-49D8-B657-905330FCD3CC}" sibTransId="{18F0A437-2784-4C07-956D-4033590EA05D}"/>
    <dgm:cxn modelId="{D34FD2A8-F28D-46F6-B472-7635899CA023}" type="presOf" srcId="{C14A3C2A-D8F5-413D-BADF-5149EFEAA5FD}" destId="{F97398F0-3E8B-4659-9712-CF47199A234C}" srcOrd="0" destOrd="0" presId="urn:microsoft.com/office/officeart/2005/8/layout/hProcess9"/>
    <dgm:cxn modelId="{A7586EBB-837C-4774-921D-15FE908AA9A4}" srcId="{2C193F8B-904C-4220-93D7-3B0249EDAD94}" destId="{C14A3C2A-D8F5-413D-BADF-5149EFEAA5FD}" srcOrd="1" destOrd="0" parTransId="{214C253A-21F3-4174-9EE2-DF40E5292B17}" sibTransId="{A23DB2D0-61F9-4A7E-886F-4DCBE757A028}"/>
    <dgm:cxn modelId="{339972C1-9374-49A7-ADE6-BB6E1503B4EE}" type="presOf" srcId="{2C193F8B-904C-4220-93D7-3B0249EDAD94}" destId="{DC18A65E-CD34-4420-8123-C700A4EA8127}" srcOrd="0" destOrd="0" presId="urn:microsoft.com/office/officeart/2005/8/layout/hProcess9"/>
    <dgm:cxn modelId="{E388DDCC-D1F2-4A2E-AF49-6121E671FD4F}" type="presOf" srcId="{B552A228-9815-454A-89B1-0DBA236B4F2D}" destId="{79E179C6-5056-4A14-871B-BC6D5BF66943}" srcOrd="0" destOrd="0" presId="urn:microsoft.com/office/officeart/2005/8/layout/hProcess9"/>
    <dgm:cxn modelId="{32D9BEE5-555A-46CF-B8C7-82010023F31B}" srcId="{2C193F8B-904C-4220-93D7-3B0249EDAD94}" destId="{B552A228-9815-454A-89B1-0DBA236B4F2D}" srcOrd="3" destOrd="0" parTransId="{43834F16-DD59-4558-B2BF-EABE41B804AA}" sibTransId="{1583AE70-10FC-450B-BB87-4AF3F6532384}"/>
    <dgm:cxn modelId="{EA0186FE-AB9D-4DAD-8E69-BD18B24868C0}" type="presOf" srcId="{CB8D65F2-BBA6-4DE5-BF6E-38ECFCD6E9EF}" destId="{272F8853-BCD1-46A6-AEA1-EE953779FE30}" srcOrd="0" destOrd="0" presId="urn:microsoft.com/office/officeart/2005/8/layout/hProcess9"/>
    <dgm:cxn modelId="{555783D6-32D4-4056-9243-29F46C2B37A1}" type="presParOf" srcId="{DC18A65E-CD34-4420-8123-C700A4EA8127}" destId="{B65A2DB9-E576-482A-9296-35A2DC1DDFD9}" srcOrd="0" destOrd="0" presId="urn:microsoft.com/office/officeart/2005/8/layout/hProcess9"/>
    <dgm:cxn modelId="{0D470A95-90BF-49BE-9293-82986E750BE1}" type="presParOf" srcId="{DC18A65E-CD34-4420-8123-C700A4EA8127}" destId="{C6E0888F-7325-482A-8A67-3A1FE27BBFED}" srcOrd="1" destOrd="0" presId="urn:microsoft.com/office/officeart/2005/8/layout/hProcess9"/>
    <dgm:cxn modelId="{3924D845-95B2-44E5-B9D5-63CA31F3431E}" type="presParOf" srcId="{C6E0888F-7325-482A-8A67-3A1FE27BBFED}" destId="{272F8853-BCD1-46A6-AEA1-EE953779FE30}" srcOrd="0" destOrd="0" presId="urn:microsoft.com/office/officeart/2005/8/layout/hProcess9"/>
    <dgm:cxn modelId="{286D53D6-CFD8-4F09-999A-66FC2B932664}" type="presParOf" srcId="{C6E0888F-7325-482A-8A67-3A1FE27BBFED}" destId="{12793283-65EB-4162-91A9-83BBC43C8C7E}" srcOrd="1" destOrd="0" presId="urn:microsoft.com/office/officeart/2005/8/layout/hProcess9"/>
    <dgm:cxn modelId="{79EF9030-2F7A-4FC9-9E4A-69F4219E25B1}" type="presParOf" srcId="{C6E0888F-7325-482A-8A67-3A1FE27BBFED}" destId="{F97398F0-3E8B-4659-9712-CF47199A234C}" srcOrd="2" destOrd="0" presId="urn:microsoft.com/office/officeart/2005/8/layout/hProcess9"/>
    <dgm:cxn modelId="{2AB6C11A-8CF0-4F13-97F3-BE70E1916B51}" type="presParOf" srcId="{C6E0888F-7325-482A-8A67-3A1FE27BBFED}" destId="{BE52BD8F-4B4B-448A-98DF-238A8A04AEF5}" srcOrd="3" destOrd="0" presId="urn:microsoft.com/office/officeart/2005/8/layout/hProcess9"/>
    <dgm:cxn modelId="{EF47D7F4-273F-44BE-BB5E-56F7B28AD28E}" type="presParOf" srcId="{C6E0888F-7325-482A-8A67-3A1FE27BBFED}" destId="{ECCA59B6-D073-4AA7-B06A-C2CC012287F9}" srcOrd="4" destOrd="0" presId="urn:microsoft.com/office/officeart/2005/8/layout/hProcess9"/>
    <dgm:cxn modelId="{7A8D8C71-C149-4B5F-B9EB-4B6F298569E2}" type="presParOf" srcId="{C6E0888F-7325-482A-8A67-3A1FE27BBFED}" destId="{72A5ADA9-37D0-468E-8380-6C9F535386F2}" srcOrd="5" destOrd="0" presId="urn:microsoft.com/office/officeart/2005/8/layout/hProcess9"/>
    <dgm:cxn modelId="{3E1D316A-1E04-4FE1-AE09-29ED5A725436}" type="presParOf" srcId="{C6E0888F-7325-482A-8A67-3A1FE27BBFED}" destId="{79E179C6-5056-4A14-871B-BC6D5BF6694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A2DB9-E576-482A-9296-35A2DC1DDFD9}">
      <dsp:nvSpPr>
        <dsp:cNvPr id="0" name=""/>
        <dsp:cNvSpPr/>
      </dsp:nvSpPr>
      <dsp:spPr>
        <a:xfrm>
          <a:off x="599400" y="0"/>
          <a:ext cx="6793204" cy="49043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F8853-BCD1-46A6-AEA1-EE953779FE30}">
      <dsp:nvSpPr>
        <dsp:cNvPr id="0" name=""/>
        <dsp:cNvSpPr/>
      </dsp:nvSpPr>
      <dsp:spPr>
        <a:xfrm>
          <a:off x="3999" y="1471308"/>
          <a:ext cx="1923856" cy="196174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August Introduction to FY20 Audit Process/Tools at LME/MCO Meetings </a:t>
          </a:r>
          <a:endParaRPr lang="en-US" sz="1800" b="1" kern="1200" dirty="0">
            <a:solidFill>
              <a:schemeClr val="tx1"/>
            </a:solidFill>
            <a:latin typeface="Gill Sans MT"/>
          </a:endParaRPr>
        </a:p>
      </dsp:txBody>
      <dsp:txXfrm>
        <a:off x="97914" y="1565223"/>
        <a:ext cx="1736026" cy="1773914"/>
      </dsp:txXfrm>
    </dsp:sp>
    <dsp:sp modelId="{CAA26DFB-ADBE-48F6-9F70-DB9842C96251}">
      <dsp:nvSpPr>
        <dsp:cNvPr id="0" name=""/>
        <dsp:cNvSpPr/>
      </dsp:nvSpPr>
      <dsp:spPr>
        <a:xfrm>
          <a:off x="2024049" y="1471308"/>
          <a:ext cx="1923856" cy="196174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October</a:t>
          </a:r>
        </a:p>
        <a:p>
          <a:pPr marL="0" lvl="0" indent="0" algn="ctr" defTabSz="800100">
            <a:lnSpc>
              <a:spcPct val="90000"/>
            </a:lnSpc>
            <a:spcBef>
              <a:spcPct val="0"/>
            </a:spcBef>
            <a:spcAft>
              <a:spcPct val="35000"/>
            </a:spcAft>
            <a:buNone/>
          </a:pPr>
          <a:r>
            <a:rPr lang="en-US" sz="1800" kern="1200" dirty="0"/>
            <a:t>LMEs can schedule individual training</a:t>
          </a:r>
        </a:p>
      </dsp:txBody>
      <dsp:txXfrm>
        <a:off x="2117964" y="1565223"/>
        <a:ext cx="1736026" cy="1773914"/>
      </dsp:txXfrm>
    </dsp:sp>
    <dsp:sp modelId="{A2C7E7F0-4110-4C6B-B7F6-2EF3FD1E2862}">
      <dsp:nvSpPr>
        <dsp:cNvPr id="0" name=""/>
        <dsp:cNvSpPr/>
      </dsp:nvSpPr>
      <dsp:spPr>
        <a:xfrm>
          <a:off x="4044098" y="1471308"/>
          <a:ext cx="1923856" cy="196174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November</a:t>
          </a:r>
        </a:p>
        <a:p>
          <a:pPr marL="0" lvl="0" indent="0" algn="ctr" defTabSz="800100">
            <a:lnSpc>
              <a:spcPct val="90000"/>
            </a:lnSpc>
            <a:spcBef>
              <a:spcPct val="0"/>
            </a:spcBef>
            <a:spcAft>
              <a:spcPct val="35000"/>
            </a:spcAft>
            <a:buNone/>
          </a:pPr>
          <a:r>
            <a:rPr lang="en-US" sz="1800" kern="1200" dirty="0"/>
            <a:t>LMEs can schedule individual training</a:t>
          </a:r>
        </a:p>
      </dsp:txBody>
      <dsp:txXfrm>
        <a:off x="4138013" y="1565223"/>
        <a:ext cx="1736026" cy="1773914"/>
      </dsp:txXfrm>
    </dsp:sp>
    <dsp:sp modelId="{C9EE07DB-1557-4E1A-9345-E26AC8E2E908}">
      <dsp:nvSpPr>
        <dsp:cNvPr id="0" name=""/>
        <dsp:cNvSpPr/>
      </dsp:nvSpPr>
      <dsp:spPr>
        <a:xfrm>
          <a:off x="6064148" y="1471308"/>
          <a:ext cx="1923856" cy="196174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December</a:t>
          </a:r>
        </a:p>
        <a:p>
          <a:pPr marL="0" lvl="0" indent="0" algn="ctr" defTabSz="800100">
            <a:lnSpc>
              <a:spcPct val="90000"/>
            </a:lnSpc>
            <a:spcBef>
              <a:spcPct val="0"/>
            </a:spcBef>
            <a:spcAft>
              <a:spcPct val="35000"/>
            </a:spcAft>
            <a:buNone/>
          </a:pPr>
          <a:r>
            <a:rPr lang="en-US" sz="1800" kern="1200" dirty="0"/>
            <a:t>General Overview Webinar for All LMEs</a:t>
          </a:r>
        </a:p>
      </dsp:txBody>
      <dsp:txXfrm>
        <a:off x="6158063" y="1565223"/>
        <a:ext cx="1736026" cy="1773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A2DB9-E576-482A-9296-35A2DC1DDFD9}">
      <dsp:nvSpPr>
        <dsp:cNvPr id="0" name=""/>
        <dsp:cNvSpPr/>
      </dsp:nvSpPr>
      <dsp:spPr>
        <a:xfrm>
          <a:off x="621822" y="0"/>
          <a:ext cx="7047327" cy="500296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F8853-BCD1-46A6-AEA1-EE953779FE30}">
      <dsp:nvSpPr>
        <dsp:cNvPr id="0" name=""/>
        <dsp:cNvSpPr/>
      </dsp:nvSpPr>
      <dsp:spPr>
        <a:xfrm>
          <a:off x="4149" y="1500889"/>
          <a:ext cx="1995825" cy="200118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January-mid-February: Providers can schedule Audit Prep meetings with TA</a:t>
          </a:r>
        </a:p>
      </dsp:txBody>
      <dsp:txXfrm>
        <a:off x="101577" y="1598317"/>
        <a:ext cx="1800969" cy="1806330"/>
      </dsp:txXfrm>
    </dsp:sp>
    <dsp:sp modelId="{F97398F0-3E8B-4659-9712-CF47199A234C}">
      <dsp:nvSpPr>
        <dsp:cNvPr id="0" name=""/>
        <dsp:cNvSpPr/>
      </dsp:nvSpPr>
      <dsp:spPr>
        <a:xfrm>
          <a:off x="2099765" y="1500889"/>
          <a:ext cx="1995825" cy="200118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End of February-Face-to-Face Audit Training and/or Overview Webinar for all Providers</a:t>
          </a:r>
        </a:p>
      </dsp:txBody>
      <dsp:txXfrm>
        <a:off x="2197193" y="1598317"/>
        <a:ext cx="1800969" cy="1806330"/>
      </dsp:txXfrm>
    </dsp:sp>
    <dsp:sp modelId="{ECCA59B6-D073-4AA7-B06A-C2CC012287F9}">
      <dsp:nvSpPr>
        <dsp:cNvPr id="0" name=""/>
        <dsp:cNvSpPr/>
      </dsp:nvSpPr>
      <dsp:spPr>
        <a:xfrm>
          <a:off x="4195382" y="1500889"/>
          <a:ext cx="1995825" cy="200118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March-April- LME Review</a:t>
          </a:r>
        </a:p>
      </dsp:txBody>
      <dsp:txXfrm>
        <a:off x="4292810" y="1598317"/>
        <a:ext cx="1800969" cy="1806330"/>
      </dsp:txXfrm>
    </dsp:sp>
    <dsp:sp modelId="{79E179C6-5056-4A14-871B-BC6D5BF66943}">
      <dsp:nvSpPr>
        <dsp:cNvPr id="0" name=""/>
        <dsp:cNvSpPr/>
      </dsp:nvSpPr>
      <dsp:spPr>
        <a:xfrm>
          <a:off x="6290998" y="1500889"/>
          <a:ext cx="1995825" cy="200118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April-June: FY20 Audits w/State Team</a:t>
          </a:r>
        </a:p>
      </dsp:txBody>
      <dsp:txXfrm>
        <a:off x="6388426" y="1598317"/>
        <a:ext cx="1800969" cy="18063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8/11/19</a:t>
            </a:fld>
            <a:endParaRPr lang="en-US" dirty="0"/>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8/11/19</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Striving to accurately capture the work done across the state for better strategic planning of merchant education efforts</a:t>
            </a:r>
          </a:p>
          <a:p>
            <a:r>
              <a:rPr lang="en-US" sz="1200" dirty="0"/>
              <a:t>Imperative to limit data errors</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249867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Process for one time allocation:</a:t>
            </a:r>
          </a:p>
          <a:p>
            <a:pPr marL="628650" lvl="1" indent="-171450">
              <a:buFont typeface="Arial" panose="020B0604020202020204" pitchFamily="34" charset="0"/>
              <a:buChar char="•"/>
            </a:pPr>
            <a:r>
              <a:rPr lang="en-US" dirty="0"/>
              <a:t>State sends invitation for request to LME</a:t>
            </a:r>
          </a:p>
          <a:p>
            <a:pPr marL="628650" lvl="1" indent="-171450">
              <a:buFont typeface="Arial" panose="020B0604020202020204" pitchFamily="34" charset="0"/>
              <a:buChar char="•"/>
            </a:pPr>
            <a:r>
              <a:rPr lang="en-US" dirty="0"/>
              <a:t>LME responds to state</a:t>
            </a:r>
          </a:p>
          <a:p>
            <a:pPr marL="628650" lvl="1" indent="-171450">
              <a:buFont typeface="Arial" panose="020B0604020202020204" pitchFamily="34" charset="0"/>
              <a:buChar char="•"/>
            </a:pPr>
            <a:r>
              <a:rPr lang="en-US" dirty="0"/>
              <a:t>State sends MOU to provider</a:t>
            </a:r>
          </a:p>
          <a:p>
            <a:pPr marL="628650" lvl="1" indent="-171450">
              <a:buFont typeface="Arial" panose="020B0604020202020204" pitchFamily="34" charset="0"/>
              <a:buChar char="•"/>
            </a:pPr>
            <a:r>
              <a:rPr lang="en-US" dirty="0"/>
              <a:t>Provider sends signed MOU back to State</a:t>
            </a:r>
          </a:p>
          <a:p>
            <a:pPr marL="628650" lvl="1" indent="-171450">
              <a:buFont typeface="Arial" panose="020B0604020202020204" pitchFamily="34" charset="0"/>
              <a:buChar char="•"/>
            </a:pPr>
            <a:r>
              <a:rPr lang="en-US" dirty="0"/>
              <a:t>State approves and provider uses MOU as scope of pilot extension work</a:t>
            </a:r>
          </a:p>
          <a:p>
            <a:pPr marL="457200" lvl="1" indent="0">
              <a:buFont typeface="Arial" panose="020B0604020202020204" pitchFamily="34" charset="0"/>
              <a:buNone/>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Process for Invoicing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Invoice LME for entire allocation by September 30, 2019</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lvl="1" indent="0">
              <a:buFont typeface="Arial" panose="020B0604020202020204" pitchFamily="34" charset="0"/>
              <a:buNone/>
            </a:pPr>
            <a:r>
              <a:rPr lang="en-US" dirty="0"/>
              <a:t>Complete pilot extension work no later than December 31, 2019</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58442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Topic 1: $30,000 (must choose one of the first two bullets at minimum)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Tobacco retailer work</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Conduct merchant education for 90% of tobacco retail outlets in a given area, (zip, city, county, census tract/block, etc.).  </a:t>
            </a:r>
          </a:p>
          <a:p>
            <a:pPr lvl="1"/>
            <a:r>
              <a:rPr lang="en-US" sz="1200" kern="1200" dirty="0">
                <a:solidFill>
                  <a:schemeClr val="tx1"/>
                </a:solidFill>
                <a:effectLst/>
                <a:latin typeface="+mn-lt"/>
                <a:ea typeface="+mn-ea"/>
                <a:cs typeface="+mn-cs"/>
              </a:rPr>
              <a:t>Complete coverage study of selected zip codes (training/webinar provided) to verify accuracy and coverage of tobacco retailers in current merchant list.   </a:t>
            </a:r>
          </a:p>
          <a:p>
            <a:pPr lvl="1"/>
            <a:r>
              <a:rPr lang="en-US" sz="1200" kern="1200" dirty="0">
                <a:solidFill>
                  <a:schemeClr val="tx1"/>
                </a:solidFill>
                <a:effectLst/>
                <a:latin typeface="+mn-lt"/>
                <a:ea typeface="+mn-ea"/>
                <a:cs typeface="+mn-cs"/>
              </a:rPr>
              <a:t>Publicize positive merchant efforts (i.e. local media, congratulation letters, merchant pledges, materials-button or lapel pins, etc.) </a:t>
            </a:r>
          </a:p>
          <a:p>
            <a:pPr lvl="1"/>
            <a:r>
              <a:rPr lang="en-US" sz="1200" kern="1200" dirty="0">
                <a:solidFill>
                  <a:schemeClr val="tx1"/>
                </a:solidFill>
                <a:effectLst/>
                <a:latin typeface="+mn-lt"/>
                <a:ea typeface="+mn-ea"/>
                <a:cs typeface="+mn-cs"/>
              </a:rPr>
              <a:t>Recruit/retain/pay youth volunteers for work and/or supplies, as necessary (i.e. merchant education, coverage study, media work, etc.)</a:t>
            </a:r>
          </a:p>
          <a:p>
            <a:pPr lvl="1"/>
            <a:r>
              <a:rPr lang="en-US" sz="1200" kern="1200" dirty="0">
                <a:solidFill>
                  <a:schemeClr val="tx1"/>
                </a:solidFill>
                <a:effectLst/>
                <a:latin typeface="+mn-lt"/>
                <a:ea typeface="+mn-ea"/>
                <a:cs typeface="+mn-cs"/>
              </a:rPr>
              <a:t>Pay personnel/staff for time and travel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Topic 2: $25,000 (must choose first bullet at minimum)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Tobacco survey work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Conduct tobacco surveys (non-enforceable compliance checks), for tobacco retailers with FDA violations, using youthful looking 18-year old young adults (training/webinar provided) *no law enforcement required</a:t>
            </a:r>
          </a:p>
          <a:p>
            <a:pPr lvl="1"/>
            <a:r>
              <a:rPr lang="en-US" sz="1200" kern="1200" dirty="0">
                <a:solidFill>
                  <a:schemeClr val="tx1"/>
                </a:solidFill>
                <a:effectLst/>
                <a:latin typeface="+mn-lt"/>
                <a:ea typeface="+mn-ea"/>
                <a:cs typeface="+mn-cs"/>
              </a:rPr>
              <a:t>Publicize positive merchant efforts (i.e. local media, congratulation letters, merchant pledges, materials-button or lapel pins) </a:t>
            </a:r>
          </a:p>
          <a:p>
            <a:pPr lvl="1"/>
            <a:r>
              <a:rPr lang="en-US" sz="1200" kern="1200" dirty="0">
                <a:solidFill>
                  <a:schemeClr val="tx1"/>
                </a:solidFill>
                <a:effectLst/>
                <a:latin typeface="+mn-lt"/>
                <a:ea typeface="+mn-ea"/>
                <a:cs typeface="+mn-cs"/>
              </a:rPr>
              <a:t>Recruit/retain/train/pay young adult volunteers for work and/or supplies needed (i.e. tobacco survey, media work)</a:t>
            </a:r>
          </a:p>
          <a:p>
            <a:pPr lvl="1"/>
            <a:r>
              <a:rPr lang="en-US" sz="1200" kern="1200" dirty="0">
                <a:solidFill>
                  <a:schemeClr val="tx1"/>
                </a:solidFill>
                <a:effectLst/>
                <a:latin typeface="+mn-lt"/>
                <a:ea typeface="+mn-ea"/>
                <a:cs typeface="+mn-cs"/>
              </a:rPr>
              <a:t>Pay personnel/staff for time and travel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Topic 3: $20,000 (must choose one of the first two bullets at minimum)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Vape Shops and/or Kratom/CBD store work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Conduct Environmental scans of Vape Shops</a:t>
            </a:r>
          </a:p>
          <a:p>
            <a:pPr lvl="0"/>
            <a:r>
              <a:rPr lang="en-US" sz="1200" kern="1200" dirty="0">
                <a:solidFill>
                  <a:schemeClr val="tx1"/>
                </a:solidFill>
                <a:effectLst/>
                <a:latin typeface="+mn-lt"/>
                <a:ea typeface="+mn-ea"/>
                <a:cs typeface="+mn-cs"/>
              </a:rPr>
              <a:t>Conduct Environmental scans of Kratom/CBD stores -*does not count towards Synar</a:t>
            </a:r>
          </a:p>
          <a:p>
            <a:pPr lvl="1"/>
            <a:r>
              <a:rPr lang="en-US" sz="1200" kern="1200" dirty="0">
                <a:solidFill>
                  <a:schemeClr val="tx1"/>
                </a:solidFill>
                <a:effectLst/>
                <a:latin typeface="+mn-lt"/>
                <a:ea typeface="+mn-ea"/>
                <a:cs typeface="+mn-cs"/>
              </a:rPr>
              <a:t>Publicize findings (i.e. local media, city council meetings, etc.) </a:t>
            </a:r>
          </a:p>
          <a:p>
            <a:pPr lvl="1"/>
            <a:r>
              <a:rPr lang="en-US" sz="1200" kern="1200" dirty="0">
                <a:solidFill>
                  <a:schemeClr val="tx1"/>
                </a:solidFill>
                <a:effectLst/>
                <a:latin typeface="+mn-lt"/>
                <a:ea typeface="+mn-ea"/>
                <a:cs typeface="+mn-cs"/>
              </a:rPr>
              <a:t>Recruit/retain/pay youth volunteers for work and/or supplies as needed (i.e. environmental scans, media work) *youth not required for environmental scans</a:t>
            </a:r>
          </a:p>
          <a:p>
            <a:pPr lvl="1"/>
            <a:r>
              <a:rPr lang="en-US" sz="1200" kern="1200" dirty="0">
                <a:solidFill>
                  <a:schemeClr val="tx1"/>
                </a:solidFill>
                <a:effectLst/>
                <a:latin typeface="+mn-lt"/>
                <a:ea typeface="+mn-ea"/>
                <a:cs typeface="+mn-cs"/>
              </a:rPr>
              <a:t>Pay personnel/staff for time and travel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236909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 this year, you will only enter action planning steps for Law Enforcement and Media.  We are not requiring you to enter action steps for Community Mobilization and Education or Merchant Education because we can see your progress on these in process data and the merchant tracker.  </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119040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like Melinda explained, you will enter master reach for Synar in the process data section shown above.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forward, there are only 2 instances where you should be entering information for master reach for Synar on a monthly basis.  The first is when you have administered merchant education for 90% of retail establishments in a given area (zip, city, county, census tract/block, etc.)  In the meantime between covering 90% of a catchment area, you may count the number of adults (i.e. # of new store clerk/managers, #new adult volunteers).  Remember not to count any individual more than once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Community Mobilization and Education- remember you will only answer yes to these questions if these are meetings specific to Synar around tobacco enforcement and/or youth access.  You should not report under this section if you attend a meeting for general tobacco prevention or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Merchant education- We took out the identification of retail outlets tab and now there are just 2 tabs.  You will click the merchant education tab if you, as the provider, are conducting merchant education.  If you use youth to do merchant education you will click on community youth group partnerships and then question 12 will appear that will ask you to name the specific youth group that you partnered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Law enforcement and media are still the same.  No changes have been made.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Reiterate that they should report process data each month if applicable.  Hit edit first to enter data.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Information regarding counting master reach for Synar below:</a:t>
            </a:r>
          </a:p>
          <a:p>
            <a:r>
              <a:rPr lang="en-US" sz="1200" kern="1200" dirty="0">
                <a:solidFill>
                  <a:schemeClr val="tx1"/>
                </a:solidFill>
                <a:effectLst/>
                <a:latin typeface="+mn-lt"/>
                <a:ea typeface="+mn-ea"/>
                <a:cs typeface="+mn-cs"/>
              </a:rPr>
              <a:t>Only capture participants once in master reach.  If you have multiple interactions with the same person in a given month or in subsequent months you will only count them one time for the entire contract PERIOD FOR EACH INTERVENTION. ALL ACTIVITES UNDER SYNAR COUNT AS ONE INTERVENTION,  therefore, if they have already been counted in FOR A SYNAR ACTIVITY do not COUNT THEM FOR SUBSEQUENT  Synar ACTIVITIES.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Fill in NEW participants reached each month for merchant education visits and compliance checks by counting the number of clerks, managers, etc. that you interact with during the intervention.  You will only count participants at coalition meetings if the meeting is specific to Synar.  If you visit all the merchants in a particular zip code, CITY, OR county, you will use the census reach tool to estimate total impact for 12-17 year-olds once per contract year. THEIR REACH SHOULD BE COUNTED IN THE MONTH YOU WORKED WITH THE LAST MERCHANT IN THE ZIP CODE, CITY, OR COUNTY.</a:t>
            </a:r>
          </a:p>
          <a:p>
            <a:r>
              <a:rPr lang="en-US" sz="1200" kern="1200" dirty="0">
                <a:solidFill>
                  <a:schemeClr val="tx1"/>
                </a:solidFill>
                <a:effectLst/>
                <a:latin typeface="+mn-lt"/>
                <a:ea typeface="+mn-ea"/>
                <a:cs typeface="+mn-cs"/>
              </a:rPr>
              <a:t> </a:t>
            </a:r>
          </a:p>
          <a:p>
            <a:endParaRPr lang="en-US" dirty="0"/>
          </a:p>
          <a:p>
            <a:r>
              <a:rPr lang="en-US" dirty="0"/>
              <a:t>It is recommended that agencies comprehensively cover a county, city, or zip code (or smaller census unit) before moving to the next so that they can count all the 12-17 year </a:t>
            </a:r>
            <a:r>
              <a:rPr lang="en-US" dirty="0" err="1"/>
              <a:t>olds</a:t>
            </a:r>
            <a:r>
              <a:rPr lang="en-US" dirty="0"/>
              <a:t> in that census unit.   You may include the activities of adult volunteers and youth group in calculating reach.  If you serve a metropolitan area and need to estimate down to census tracks or block groups, use the Census Interactive Population Map to get population estimates and identify boundaries.  https://www.census.gov/2010census/popmap/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130354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there are several new features on the merchant tracker dashboard.  We have updated the forms for Part 1 Merchant Education Visit and Part 2 Tobacco Survey which directly correspond with the tracker.  Go to the help desk and click on NCTTA and click on Synar and then go to Synar updates and protocols to see the Tobacco Survey form and the Tobacco </a:t>
            </a:r>
            <a:r>
              <a:rPr lang="en-US"/>
              <a:t>Merchant Education form.  </a:t>
            </a:r>
            <a:endParaRPr lang="en-US" dirty="0"/>
          </a:p>
          <a:p>
            <a:endParaRPr lang="en-US" dirty="0"/>
          </a:p>
          <a:p>
            <a:r>
              <a:rPr lang="en-US" dirty="0"/>
              <a:t>Go to merchant tracker in ECCO to demonstrate.  </a:t>
            </a:r>
          </a:p>
          <a:p>
            <a:endParaRPr lang="en-US" dirty="0"/>
          </a:p>
          <a:p>
            <a:r>
              <a:rPr lang="en-US" dirty="0"/>
              <a:t>When trying to locate a specific store you have the following options to find on the dashboard:</a:t>
            </a:r>
          </a:p>
          <a:p>
            <a:endParaRPr lang="en-US" dirty="0"/>
          </a:p>
          <a:p>
            <a:r>
              <a:rPr lang="en-US" dirty="0"/>
              <a:t>Sort merchants</a:t>
            </a:r>
          </a:p>
          <a:p>
            <a:r>
              <a:rPr lang="en-US" dirty="0"/>
              <a:t>Search merchants</a:t>
            </a:r>
          </a:p>
          <a:p>
            <a:r>
              <a:rPr lang="en-US" dirty="0"/>
              <a:t>Visit Outcome</a:t>
            </a:r>
          </a:p>
          <a:p>
            <a:r>
              <a:rPr lang="en-US" dirty="0"/>
              <a:t>Type of Merchant Education</a:t>
            </a:r>
          </a:p>
          <a:p>
            <a:r>
              <a:rPr lang="en-US" dirty="0"/>
              <a:t>Type of follow up visit</a:t>
            </a:r>
          </a:p>
          <a:p>
            <a:r>
              <a:rPr lang="en-US" dirty="0"/>
              <a:t>Merchant Address</a:t>
            </a:r>
          </a:p>
          <a:p>
            <a:endParaRPr lang="en-US" dirty="0"/>
          </a:p>
          <a:p>
            <a:r>
              <a:rPr lang="en-US" dirty="0"/>
              <a:t>You can download and print off a CSV file now by filtering:</a:t>
            </a:r>
          </a:p>
          <a:p>
            <a:r>
              <a:rPr lang="en-US" dirty="0"/>
              <a:t>Visit Outcome</a:t>
            </a:r>
          </a:p>
          <a:p>
            <a:r>
              <a:rPr lang="en-US" dirty="0"/>
              <a:t>Type of Merchant Education</a:t>
            </a:r>
          </a:p>
          <a:p>
            <a:r>
              <a:rPr lang="en-US" dirty="0"/>
              <a:t>Type of follow up visit</a:t>
            </a:r>
          </a:p>
          <a:p>
            <a:endParaRPr lang="en-US" dirty="0"/>
          </a:p>
          <a:p>
            <a:r>
              <a:rPr lang="en-US" dirty="0"/>
              <a:t>There is also a blue edit button in the middle of page that you will need to click in order to edit any of the records on the dashboard.  This was put in as a precaution because data was being imputed but not saved.  Once  you have found the store you wish to edit, you will make the changes and then click the green save button within the box to save the entry you are working on.  This is with edits to old records as well as to new merchant education visits that you add.  </a:t>
            </a:r>
          </a:p>
          <a:p>
            <a:endParaRPr lang="en-US" dirty="0"/>
          </a:p>
          <a:p>
            <a:r>
              <a:rPr lang="en-US" dirty="0"/>
              <a:t>There have also been changes made to the questions within Part 1 Merchant Education Visit.  There is now </a:t>
            </a:r>
          </a:p>
          <a:p>
            <a:r>
              <a:rPr lang="en-US" dirty="0"/>
              <a:t>Visit Outcome and you will choose the following:</a:t>
            </a:r>
          </a:p>
          <a:p>
            <a:r>
              <a:rPr lang="en-US" dirty="0"/>
              <a:t>Visit Complete</a:t>
            </a:r>
          </a:p>
          <a:p>
            <a:r>
              <a:rPr lang="en-US" dirty="0"/>
              <a:t>Store Temporarily Closed</a:t>
            </a:r>
          </a:p>
          <a:p>
            <a:r>
              <a:rPr lang="en-US" dirty="0"/>
              <a:t>Store Out of Business</a:t>
            </a:r>
          </a:p>
          <a:p>
            <a:r>
              <a:rPr lang="en-US" dirty="0"/>
              <a:t>Store Moved</a:t>
            </a:r>
          </a:p>
          <a:p>
            <a:r>
              <a:rPr lang="en-US" dirty="0"/>
              <a:t>Store Refused</a:t>
            </a:r>
          </a:p>
          <a:p>
            <a:r>
              <a:rPr lang="en-US" dirty="0"/>
              <a:t>Unsafe Location</a:t>
            </a:r>
          </a:p>
          <a:p>
            <a:r>
              <a:rPr lang="en-US" dirty="0"/>
              <a:t>Other</a:t>
            </a:r>
          </a:p>
          <a:p>
            <a:endParaRPr lang="en-US" b="1" dirty="0"/>
          </a:p>
          <a:p>
            <a:r>
              <a:rPr lang="en-US" b="1" dirty="0"/>
              <a:t>Type of Merchant Education</a:t>
            </a:r>
          </a:p>
          <a:p>
            <a:r>
              <a:rPr lang="en-US" dirty="0"/>
              <a:t>Routine Visit: You will select this for the majority of your visits when you are delivering Red Flag packets</a:t>
            </a:r>
          </a:p>
          <a:p>
            <a:r>
              <a:rPr lang="en-US" dirty="0"/>
              <a:t>Manager Follow-up: You will select this when you are going back to the store because you weren’t able to speak to the manager on your first visit and you are not confident the clerk is going to give them the information</a:t>
            </a:r>
          </a:p>
          <a:p>
            <a:r>
              <a:rPr lang="en-US" dirty="0"/>
              <a:t>State Sign-Non Compliance: You will select this if you were going back to a store that you had selected state sign follow-up during a the previous visit </a:t>
            </a:r>
          </a:p>
          <a:p>
            <a:r>
              <a:rPr lang="en-US" dirty="0"/>
              <a:t>FDA Non-Compliance: You will select this type if you got this store off of the violations list on the FDA website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3012673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now new features in the reports section of ECCO as it relates to Synar.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ECCO and demonstrate pulling reports.  Use an example provider for each LME.  </a:t>
            </a:r>
          </a:p>
          <a:p>
            <a:endParaRPr lang="en-US" dirty="0"/>
          </a:p>
          <a:p>
            <a:r>
              <a:rPr lang="en-US" dirty="0"/>
              <a:t>All you have to do is click on whichever tab you want and choose your Agency and the Report From and Report To time frame.  The other filters are not necessary unless you just want to click them.  </a:t>
            </a:r>
          </a:p>
          <a:p>
            <a:endParaRPr lang="en-US" dirty="0"/>
          </a:p>
          <a:p>
            <a:endParaRPr lang="en-US" dirty="0"/>
          </a:p>
          <a:p>
            <a:r>
              <a:rPr lang="en-US" b="1" u="sng" dirty="0"/>
              <a:t>Synar Hours O.V</a:t>
            </a:r>
            <a:r>
              <a:rPr lang="en-US" dirty="0"/>
              <a:t>.- is used to view all of your hours for Synar in the following intervention categories:</a:t>
            </a:r>
          </a:p>
          <a:p>
            <a:r>
              <a:rPr lang="en-US" dirty="0"/>
              <a:t>Community Mobilization and Education</a:t>
            </a:r>
          </a:p>
          <a:p>
            <a:r>
              <a:rPr lang="en-US" dirty="0"/>
              <a:t>Merchant Education</a:t>
            </a:r>
          </a:p>
          <a:p>
            <a:r>
              <a:rPr lang="en-US" dirty="0"/>
              <a:t>Law Enforcement Related</a:t>
            </a:r>
          </a:p>
          <a:p>
            <a:r>
              <a:rPr lang="en-US" dirty="0"/>
              <a:t>Media and Public Relations</a:t>
            </a:r>
          </a:p>
          <a:p>
            <a:endParaRPr lang="en-US" dirty="0"/>
          </a:p>
          <a:p>
            <a:r>
              <a:rPr lang="en-US" b="1" u="sng" dirty="0"/>
              <a:t>Synar Merchant</a:t>
            </a:r>
            <a:r>
              <a:rPr lang="en-US" dirty="0"/>
              <a:t>s-allows you to view a detailed CSV (excel spreadsheet) or a populations summary which is just a repeat of what’s seen on the dashboard, also an excel spreadsheet of your merchants which is also in the merchant tracker.  This is our way to download reports and obtain a snapshot of what’s being done across LMEs and providers.</a:t>
            </a:r>
          </a:p>
          <a:p>
            <a:endParaRPr lang="en-US" dirty="0"/>
          </a:p>
          <a:p>
            <a:r>
              <a:rPr lang="en-US" b="1" u="sng" dirty="0"/>
              <a:t>Synar Process- </a:t>
            </a:r>
            <a:r>
              <a:rPr lang="en-US" dirty="0"/>
              <a:t>gives you the numbers for master reach for total age group counts, total racial category group counts, total race group counts and total gender counts. Detailed CSV and populations summary available for process.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326390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Gotham Bold" charset="0"/>
                <a:ea typeface="Gotham Bold" charset="0"/>
                <a:cs typeface="Gotham Bold"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D062-C576-4E1C-A3D5-81A27F571102}"/>
              </a:ext>
            </a:extLst>
          </p:cNvPr>
          <p:cNvSpPr>
            <a:spLocks noGrp="1"/>
          </p:cNvSpPr>
          <p:nvPr>
            <p:ph type="title"/>
          </p:nvPr>
        </p:nvSpPr>
        <p:spPr>
          <a:xfrm>
            <a:off x="628650" y="365125"/>
            <a:ext cx="78867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778531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0" i="0">
                <a:latin typeface="Gotham Bold" charset="0"/>
                <a:ea typeface="Gotham Bold" charset="0"/>
                <a:cs typeface="Gotham Bold" charset="0"/>
              </a:defRPr>
            </a:lvl1pPr>
            <a:lvl2pPr marL="576263" indent="-233363">
              <a:lnSpc>
                <a:spcPct val="100000"/>
              </a:lnSpc>
              <a:spcBef>
                <a:spcPts val="0"/>
              </a:spcBef>
              <a:buFont typeface="Franklin Gothic Medium" panose="020B0603020102020204" pitchFamily="34" charset="0"/>
              <a:buChar char="−"/>
              <a:defRPr sz="2000" b="0" i="0">
                <a:latin typeface="Gotham Bold" charset="0"/>
                <a:ea typeface="Gotham Bold" charset="0"/>
                <a:cs typeface="Gotham Bold" charset="0"/>
              </a:defRPr>
            </a:lvl2pPr>
            <a:lvl3pPr marL="973138" indent="-228600">
              <a:lnSpc>
                <a:spcPct val="100000"/>
              </a:lnSpc>
              <a:spcBef>
                <a:spcPts val="0"/>
              </a:spcBef>
              <a:defRPr sz="2000" b="0"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0" i="0" baseline="0">
                <a:latin typeface="Gotham Bold" charset="0"/>
                <a:ea typeface="Gotham Bold" charset="0"/>
                <a:cs typeface="Gotham Bold"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0" i="0" baseline="0">
                <a:latin typeface="Gotham Bold" charset="0"/>
                <a:ea typeface="Gotham Bold" charset="0"/>
                <a:cs typeface="Gotham Bold"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a:latin typeface="Gotham Bold" charset="0"/>
                <a:ea typeface="Gotham Bold" charset="0"/>
                <a:cs typeface="Gotham Bold" charset="0"/>
              </a:defRPr>
            </a:lvl2pPr>
            <a:lvl3pPr>
              <a:defRPr sz="2000" b="0" i="0">
                <a:latin typeface="Gotham Bold" charset="0"/>
                <a:ea typeface="Gotham Bold" charset="0"/>
                <a:cs typeface="Gotham Bold"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baseline="0">
                <a:latin typeface="Gotham Bold" charset="0"/>
                <a:ea typeface="Gotham Bold" charset="0"/>
                <a:cs typeface="Gotham Bold" charset="0"/>
              </a:defRPr>
            </a:lvl2pPr>
            <a:lvl3pPr>
              <a:defRPr sz="2000" b="0" i="0" baseline="0">
                <a:latin typeface="Gotham Bold" charset="0"/>
                <a:ea typeface="Gotham Bold" charset="0"/>
                <a:cs typeface="Gotham Bold"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NCDHHS, Division of MH/DD/SAS| Fall 2019 LME/MCO-Provider Meetings | August 12</a:t>
            </a:r>
            <a:r>
              <a:rPr lang="en-US" baseline="30000" dirty="0"/>
              <a:t>th</a:t>
            </a:r>
            <a:r>
              <a:rPr lang="en-US" dirty="0"/>
              <a:t> –August 22</a:t>
            </a:r>
            <a:r>
              <a:rPr lang="en-US" baseline="30000" dirty="0"/>
              <a:t>nd</a:t>
            </a:r>
            <a:r>
              <a:rPr lang="en-US" dirty="0"/>
              <a:t>, 2019</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mtClean="0"/>
              <a:pPr/>
              <a:t>‹#›</a:t>
            </a:fld>
            <a:endParaRPr lang="en-US" dirty="0"/>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98" r:id="rId5"/>
    <p:sldLayoutId id="2147483677" r:id="rId6"/>
    <p:sldLayoutId id="2147483678" r:id="rId7"/>
    <p:sldLayoutId id="2147483691" r:id="rId8"/>
    <p:sldLayoutId id="2147483692" r:id="rId9"/>
    <p:sldLayoutId id="2147483681"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mujeresdeempresa.com/el-arte-de-preguntar-para-obtener-un-si/" TargetMode="External"/><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samhsa.gov/grants-awards-by-stat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2768596" y="2051009"/>
            <a:ext cx="5774267" cy="2020824"/>
          </a:xfrm>
        </p:spPr>
        <p:txBody>
          <a:bodyPr/>
          <a:lstStyle/>
          <a:p>
            <a:r>
              <a:rPr lang="en-US" sz="1800" dirty="0">
                <a:latin typeface="Gotham Light" pitchFamily="50" charset="0"/>
                <a:cs typeface="Arial"/>
              </a:rPr>
              <a:t>NC Department of Health and Human Services </a:t>
            </a:r>
          </a:p>
        </p:txBody>
      </p:sp>
      <p:sp>
        <p:nvSpPr>
          <p:cNvPr id="10" name="Text Placeholder 8"/>
          <p:cNvSpPr>
            <a:spLocks noGrp="1"/>
          </p:cNvSpPr>
          <p:nvPr>
            <p:ph type="body" sz="quarter" idx="11"/>
          </p:nvPr>
        </p:nvSpPr>
        <p:spPr>
          <a:xfrm>
            <a:off x="2768596" y="3429000"/>
            <a:ext cx="6259901" cy="1672389"/>
          </a:xfrm>
        </p:spPr>
        <p:txBody>
          <a:bodyPr/>
          <a:lstStyle/>
          <a:p>
            <a:r>
              <a:rPr lang="en-US" sz="4400" b="1" dirty="0"/>
              <a:t>Fall 2019 LME/MCO Provider Meetings</a:t>
            </a:r>
          </a:p>
          <a:p>
            <a:endParaRPr lang="en-US" sz="2400" dirty="0"/>
          </a:p>
        </p:txBody>
      </p:sp>
      <p:sp>
        <p:nvSpPr>
          <p:cNvPr id="11" name="Text Placeholder 9"/>
          <p:cNvSpPr>
            <a:spLocks noGrp="1"/>
          </p:cNvSpPr>
          <p:nvPr>
            <p:ph type="body" sz="quarter" idx="12"/>
          </p:nvPr>
        </p:nvSpPr>
        <p:spPr>
          <a:xfrm>
            <a:off x="2768596" y="5020585"/>
            <a:ext cx="5774267" cy="488226"/>
          </a:xfrm>
        </p:spPr>
        <p:txBody>
          <a:bodyPr>
            <a:normAutofit/>
          </a:bodyPr>
          <a:lstStyle/>
          <a:p>
            <a:r>
              <a:rPr lang="en-US" sz="2000" dirty="0"/>
              <a:t>August 12</a:t>
            </a:r>
            <a:r>
              <a:rPr lang="en-US" sz="2000" baseline="30000" dirty="0"/>
              <a:t>th</a:t>
            </a:r>
            <a:r>
              <a:rPr lang="en-US" sz="2000" dirty="0"/>
              <a:t>  – August 22</a:t>
            </a:r>
            <a:r>
              <a:rPr lang="en-US" sz="2000" baseline="30000" dirty="0"/>
              <a:t>nd</a:t>
            </a:r>
            <a:r>
              <a:rPr lang="en-US" sz="2000" dirty="0"/>
              <a:t> , 2019</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BF646B-5364-46C7-B80D-C327BC5C7EBD}"/>
              </a:ext>
            </a:extLst>
          </p:cNvPr>
          <p:cNvSpPr>
            <a:spLocks noGrp="1"/>
          </p:cNvSpPr>
          <p:nvPr>
            <p:ph type="title"/>
          </p:nvPr>
        </p:nvSpPr>
        <p:spPr/>
        <p:txBody>
          <a:bodyPr/>
          <a:lstStyle/>
          <a:p>
            <a:r>
              <a:rPr lang="en-US" b="1" dirty="0" err="1"/>
              <a:t>Synar</a:t>
            </a:r>
            <a:r>
              <a:rPr lang="en-US" b="1" dirty="0"/>
              <a:t> Pilot Extension</a:t>
            </a:r>
          </a:p>
        </p:txBody>
      </p:sp>
      <p:sp>
        <p:nvSpPr>
          <p:cNvPr id="6" name="Text Placeholder 5">
            <a:extLst>
              <a:ext uri="{FF2B5EF4-FFF2-40B4-BE49-F238E27FC236}">
                <a16:creationId xmlns:a16="http://schemas.microsoft.com/office/drawing/2014/main" id="{A5CBC1A4-C1DD-4A71-94F8-6EC888E5FF53}"/>
              </a:ext>
            </a:extLst>
          </p:cNvPr>
          <p:cNvSpPr>
            <a:spLocks noGrp="1"/>
          </p:cNvSpPr>
          <p:nvPr>
            <p:ph type="body" sz="quarter" idx="11"/>
          </p:nvPr>
        </p:nvSpPr>
        <p:spPr/>
        <p:txBody>
          <a:bodyPr/>
          <a:lstStyle/>
          <a:p>
            <a:endParaRPr lang="en-US"/>
          </a:p>
        </p:txBody>
      </p:sp>
      <p:sp>
        <p:nvSpPr>
          <p:cNvPr id="7" name="Content Placeholder 6">
            <a:extLst>
              <a:ext uri="{FF2B5EF4-FFF2-40B4-BE49-F238E27FC236}">
                <a16:creationId xmlns:a16="http://schemas.microsoft.com/office/drawing/2014/main" id="{D4767066-24EA-4062-B0D4-827354BD4484}"/>
              </a:ext>
            </a:extLst>
          </p:cNvPr>
          <p:cNvSpPr>
            <a:spLocks noGrp="1"/>
          </p:cNvSpPr>
          <p:nvPr>
            <p:ph sz="quarter" idx="14"/>
          </p:nvPr>
        </p:nvSpPr>
        <p:spPr/>
        <p:txBody>
          <a:bodyPr/>
          <a:lstStyle/>
          <a:p>
            <a:pPr marL="342900" indent="-342900" algn="l">
              <a:buFont typeface="Arial" panose="020B0604020202020204" pitchFamily="34" charset="0"/>
              <a:buChar char="•"/>
            </a:pPr>
            <a:r>
              <a:rPr lang="en-US" dirty="0"/>
              <a:t>Travel, hotel and mileage for staff (for work and trainings)</a:t>
            </a:r>
          </a:p>
          <a:p>
            <a:pPr marL="342900" indent="-342900" algn="l">
              <a:buFont typeface="Arial" panose="020B0604020202020204" pitchFamily="34" charset="0"/>
              <a:buChar char="•"/>
            </a:pPr>
            <a:r>
              <a:rPr lang="en-US" dirty="0"/>
              <a:t>Materials (for merchant education, tobacco survey and media publicity items)</a:t>
            </a:r>
          </a:p>
          <a:p>
            <a:pPr marL="342900" indent="-342900" algn="l">
              <a:buFont typeface="Arial" panose="020B0604020202020204" pitchFamily="34" charset="0"/>
              <a:buChar char="•"/>
            </a:pPr>
            <a:r>
              <a:rPr lang="en-US" dirty="0"/>
              <a:t>Young adult volunteer time (for tobacco surveys, environmental scans etc.)</a:t>
            </a:r>
          </a:p>
          <a:p>
            <a:pPr marL="342900" indent="-342900" algn="l">
              <a:buFont typeface="Arial" panose="020B0604020202020204" pitchFamily="34" charset="0"/>
              <a:buChar char="•"/>
            </a:pPr>
            <a:r>
              <a:rPr lang="en-US" dirty="0"/>
              <a:t>Light snacks for Young adult training/work (up to $3.00 per person per event)</a:t>
            </a:r>
          </a:p>
          <a:p>
            <a:pPr marL="342900" indent="-342900" algn="l">
              <a:buFont typeface="Arial" panose="020B0604020202020204" pitchFamily="34" charset="0"/>
              <a:buChar char="•"/>
            </a:pPr>
            <a:r>
              <a:rPr lang="en-US" dirty="0"/>
              <a:t>Indirect costs (up to 10% per agency)</a:t>
            </a:r>
          </a:p>
        </p:txBody>
      </p:sp>
      <p:sp>
        <p:nvSpPr>
          <p:cNvPr id="8" name="Content Placeholder 7">
            <a:extLst>
              <a:ext uri="{FF2B5EF4-FFF2-40B4-BE49-F238E27FC236}">
                <a16:creationId xmlns:a16="http://schemas.microsoft.com/office/drawing/2014/main" id="{FCB04133-6524-452B-BC57-31E9D92A2815}"/>
              </a:ext>
            </a:extLst>
          </p:cNvPr>
          <p:cNvSpPr>
            <a:spLocks noGrp="1"/>
          </p:cNvSpPr>
          <p:nvPr>
            <p:ph sz="quarter" idx="15"/>
          </p:nvPr>
        </p:nvSpPr>
        <p:spPr/>
        <p:txBody>
          <a:bodyPr/>
          <a:lstStyle/>
          <a:p>
            <a:pPr marL="342900" indent="-342900" algn="l">
              <a:buFont typeface="Arial" panose="020B0604020202020204" pitchFamily="34" charset="0"/>
              <a:buChar char="•"/>
            </a:pPr>
            <a:r>
              <a:rPr lang="en-US" dirty="0"/>
              <a:t>Law enforcement time</a:t>
            </a:r>
          </a:p>
          <a:p>
            <a:pPr marL="342900" indent="-342900" algn="l">
              <a:buFont typeface="Arial" panose="020B0604020202020204" pitchFamily="34" charset="0"/>
              <a:buChar char="•"/>
            </a:pPr>
            <a:r>
              <a:rPr lang="en-US" dirty="0"/>
              <a:t>Indirect costs/fees that puts the total amount OVER what was originally requested</a:t>
            </a:r>
          </a:p>
          <a:p>
            <a:pPr marL="857250" lvl="1" indent="-342900"/>
            <a:r>
              <a:rPr lang="en-US" dirty="0"/>
              <a:t>Can’t receive $33,000, $55,000 or $82,500 in funding</a:t>
            </a:r>
          </a:p>
          <a:p>
            <a:pPr marL="342900" indent="-342900" algn="l">
              <a:buFont typeface="Arial" panose="020B0604020202020204" pitchFamily="34" charset="0"/>
              <a:buChar char="•"/>
            </a:pPr>
            <a:r>
              <a:rPr lang="en-US" dirty="0"/>
              <a:t>No purchase of tobacco industry materials (</a:t>
            </a:r>
            <a:r>
              <a:rPr lang="en-US" dirty="0" err="1"/>
              <a:t>WeCard</a:t>
            </a:r>
            <a:r>
              <a:rPr lang="en-US" dirty="0"/>
              <a:t> etc.)</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sp>
        <p:nvSpPr>
          <p:cNvPr id="9" name="Text Placeholder 8">
            <a:extLst>
              <a:ext uri="{FF2B5EF4-FFF2-40B4-BE49-F238E27FC236}">
                <a16:creationId xmlns:a16="http://schemas.microsoft.com/office/drawing/2014/main" id="{CB82AB19-8969-4B41-BC48-EF1A7053D0ED}"/>
              </a:ext>
            </a:extLst>
          </p:cNvPr>
          <p:cNvSpPr>
            <a:spLocks noGrp="1"/>
          </p:cNvSpPr>
          <p:nvPr>
            <p:ph type="body" sz="quarter" idx="16"/>
          </p:nvPr>
        </p:nvSpPr>
        <p:spPr/>
        <p:txBody>
          <a:bodyPr/>
          <a:lstStyle/>
          <a:p>
            <a:r>
              <a:rPr lang="en-US" b="1" dirty="0"/>
              <a:t>Allowable</a:t>
            </a:r>
            <a:r>
              <a:rPr lang="en-US" dirty="0"/>
              <a:t> Expenditures</a:t>
            </a:r>
          </a:p>
        </p:txBody>
      </p:sp>
      <p:sp>
        <p:nvSpPr>
          <p:cNvPr id="10" name="Text Placeholder 9">
            <a:extLst>
              <a:ext uri="{FF2B5EF4-FFF2-40B4-BE49-F238E27FC236}">
                <a16:creationId xmlns:a16="http://schemas.microsoft.com/office/drawing/2014/main" id="{563042A7-B7D6-4BEC-A1C2-EA98125C7E89}"/>
              </a:ext>
            </a:extLst>
          </p:cNvPr>
          <p:cNvSpPr>
            <a:spLocks noGrp="1"/>
          </p:cNvSpPr>
          <p:nvPr>
            <p:ph type="body" sz="quarter" idx="17"/>
          </p:nvPr>
        </p:nvSpPr>
        <p:spPr/>
        <p:txBody>
          <a:bodyPr/>
          <a:lstStyle/>
          <a:p>
            <a:r>
              <a:rPr lang="en-US" b="1" dirty="0"/>
              <a:t>Not Allowable </a:t>
            </a:r>
            <a:r>
              <a:rPr lang="en-US" dirty="0"/>
              <a:t>Expenditures</a:t>
            </a:r>
          </a:p>
        </p:txBody>
      </p:sp>
    </p:spTree>
    <p:extLst>
      <p:ext uri="{BB962C8B-B14F-4D97-AF65-F5344CB8AC3E}">
        <p14:creationId xmlns:p14="http://schemas.microsoft.com/office/powerpoint/2010/main" val="52483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BC11D64-C04B-40D6-BF81-4EFA7AC3B443}"/>
              </a:ext>
            </a:extLst>
          </p:cNvPr>
          <p:cNvSpPr>
            <a:spLocks noGrp="1"/>
          </p:cNvSpPr>
          <p:nvPr>
            <p:ph type="body" sz="quarter" idx="10"/>
          </p:nvPr>
        </p:nvSpPr>
        <p:spPr/>
        <p:txBody>
          <a:bodyPr/>
          <a:lstStyle/>
          <a:p>
            <a:pPr algn="ctr"/>
            <a:r>
              <a:rPr lang="en-US" b="1" dirty="0"/>
              <a:t>FY19 Audit Findings</a:t>
            </a:r>
          </a:p>
        </p:txBody>
      </p:sp>
    </p:spTree>
    <p:extLst>
      <p:ext uri="{BB962C8B-B14F-4D97-AF65-F5344CB8AC3E}">
        <p14:creationId xmlns:p14="http://schemas.microsoft.com/office/powerpoint/2010/main" val="102187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5699-4C41-7247-AE28-76A311053310}"/>
              </a:ext>
            </a:extLst>
          </p:cNvPr>
          <p:cNvSpPr>
            <a:spLocks noGrp="1"/>
          </p:cNvSpPr>
          <p:nvPr>
            <p:ph type="title"/>
          </p:nvPr>
        </p:nvSpPr>
        <p:spPr/>
        <p:txBody>
          <a:bodyPr/>
          <a:lstStyle/>
          <a:p>
            <a:r>
              <a:rPr lang="en-US" dirty="0"/>
              <a:t>Themes</a:t>
            </a:r>
          </a:p>
        </p:txBody>
      </p:sp>
      <p:sp>
        <p:nvSpPr>
          <p:cNvPr id="3" name="Text Placeholder 2">
            <a:extLst>
              <a:ext uri="{FF2B5EF4-FFF2-40B4-BE49-F238E27FC236}">
                <a16:creationId xmlns:a16="http://schemas.microsoft.com/office/drawing/2014/main" id="{7418D70A-3B53-BD43-BAB5-6CE74678C5EE}"/>
              </a:ext>
            </a:extLst>
          </p:cNvPr>
          <p:cNvSpPr>
            <a:spLocks noGrp="1"/>
          </p:cNvSpPr>
          <p:nvPr>
            <p:ph type="body" sz="quarter" idx="10"/>
          </p:nvPr>
        </p:nvSpPr>
        <p:spPr/>
        <p:txBody>
          <a:bodyPr/>
          <a:lstStyle/>
          <a:p>
            <a:r>
              <a:rPr lang="en-US" dirty="0"/>
              <a:t>Materials were thorough, need time in advance to prepare</a:t>
            </a:r>
          </a:p>
          <a:p>
            <a:r>
              <a:rPr lang="en-US" dirty="0"/>
              <a:t>Helped connect ECCO, guidelines to prevention work</a:t>
            </a:r>
          </a:p>
          <a:p>
            <a:pPr lvl="1"/>
            <a:r>
              <a:rPr lang="en-US" dirty="0"/>
              <a:t>Need reporting screens, improvements in ECCO</a:t>
            </a:r>
          </a:p>
          <a:p>
            <a:r>
              <a:rPr lang="en-US" dirty="0"/>
              <a:t>Highlighted areas in ECCO that need more attention</a:t>
            </a:r>
          </a:p>
          <a:p>
            <a:pPr lvl="1"/>
            <a:r>
              <a:rPr lang="en-US" dirty="0"/>
              <a:t>Enter Process Evaluation</a:t>
            </a:r>
          </a:p>
          <a:p>
            <a:pPr lvl="1"/>
            <a:r>
              <a:rPr lang="en-US" dirty="0" err="1"/>
              <a:t>Synar</a:t>
            </a:r>
            <a:endParaRPr lang="en-US" dirty="0"/>
          </a:p>
          <a:p>
            <a:r>
              <a:rPr lang="en-US" dirty="0"/>
              <a:t>Helps with standardization in audits-Less Paper!</a:t>
            </a:r>
          </a:p>
        </p:txBody>
      </p:sp>
      <p:sp>
        <p:nvSpPr>
          <p:cNvPr id="4" name="Text Placeholder 3">
            <a:extLst>
              <a:ext uri="{FF2B5EF4-FFF2-40B4-BE49-F238E27FC236}">
                <a16:creationId xmlns:a16="http://schemas.microsoft.com/office/drawing/2014/main" id="{068822B6-976C-3441-B6A2-9D9D59F39B5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09445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F7383E1-2E47-4D66-BA50-8D954C949D01}"/>
              </a:ext>
            </a:extLst>
          </p:cNvPr>
          <p:cNvSpPr>
            <a:spLocks noGrp="1"/>
          </p:cNvSpPr>
          <p:nvPr>
            <p:ph type="body" sz="quarter" idx="10"/>
          </p:nvPr>
        </p:nvSpPr>
        <p:spPr>
          <a:xfrm>
            <a:off x="2768596" y="2051009"/>
            <a:ext cx="5774267" cy="2491808"/>
          </a:xfrm>
        </p:spPr>
        <p:txBody>
          <a:bodyPr/>
          <a:lstStyle/>
          <a:p>
            <a:pPr algn="ctr"/>
            <a:r>
              <a:rPr lang="en-US" b="1" dirty="0"/>
              <a:t>Audit Process-FY20</a:t>
            </a:r>
          </a:p>
        </p:txBody>
      </p:sp>
    </p:spTree>
    <p:extLst>
      <p:ext uri="{BB962C8B-B14F-4D97-AF65-F5344CB8AC3E}">
        <p14:creationId xmlns:p14="http://schemas.microsoft.com/office/powerpoint/2010/main" val="3731030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45D3DD-1473-44D6-9649-0E866E83FA5A}"/>
              </a:ext>
            </a:extLst>
          </p:cNvPr>
          <p:cNvSpPr>
            <a:spLocks noGrp="1"/>
          </p:cNvSpPr>
          <p:nvPr>
            <p:ph type="title"/>
          </p:nvPr>
        </p:nvSpPr>
        <p:spPr/>
        <p:txBody>
          <a:bodyPr/>
          <a:lstStyle/>
          <a:p>
            <a:r>
              <a:rPr lang="en-US" dirty="0"/>
              <a:t>FY 20 Audit: April-June 2020</a:t>
            </a:r>
            <a:br>
              <a:rPr lang="en-US" dirty="0"/>
            </a:br>
            <a:endParaRPr lang="en-US" dirty="0"/>
          </a:p>
        </p:txBody>
      </p:sp>
      <p:sp>
        <p:nvSpPr>
          <p:cNvPr id="6" name="Text Placeholder 5">
            <a:extLst>
              <a:ext uri="{FF2B5EF4-FFF2-40B4-BE49-F238E27FC236}">
                <a16:creationId xmlns:a16="http://schemas.microsoft.com/office/drawing/2014/main" id="{56E037A8-6216-4AC0-A0A5-1AB15D6A63A3}"/>
              </a:ext>
            </a:extLst>
          </p:cNvPr>
          <p:cNvSpPr>
            <a:spLocks noGrp="1"/>
          </p:cNvSpPr>
          <p:nvPr>
            <p:ph type="body" sz="quarter" idx="10"/>
          </p:nvPr>
        </p:nvSpPr>
        <p:spPr/>
        <p:txBody>
          <a:bodyPr/>
          <a:lstStyle/>
          <a:p>
            <a:r>
              <a:rPr lang="en-US" dirty="0"/>
              <a:t>Education and Environmental Strategies/interventions ONLY</a:t>
            </a:r>
          </a:p>
          <a:p>
            <a:r>
              <a:rPr lang="en-US" dirty="0"/>
              <a:t>ECCO-based</a:t>
            </a:r>
          </a:p>
          <a:p>
            <a:r>
              <a:rPr lang="en-US" dirty="0"/>
              <a:t>Progress toward strategies/interventions</a:t>
            </a:r>
          </a:p>
          <a:p>
            <a:r>
              <a:rPr lang="en-US" dirty="0"/>
              <a:t>Findings will be educational</a:t>
            </a:r>
          </a:p>
          <a:p>
            <a:pPr lvl="1"/>
            <a:r>
              <a:rPr lang="en-US" dirty="0"/>
              <a:t>Referral to additional resources, training/TA</a:t>
            </a:r>
          </a:p>
          <a:p>
            <a:r>
              <a:rPr lang="en-US" dirty="0"/>
              <a:t>Training and TA for LME/MCOs and providers prior to audit </a:t>
            </a:r>
          </a:p>
          <a:p>
            <a:pPr marL="0" indent="0">
              <a:buNone/>
            </a:pPr>
            <a:endParaRPr lang="en-US" dirty="0"/>
          </a:p>
          <a:p>
            <a:endParaRPr lang="en-US" dirty="0"/>
          </a:p>
        </p:txBody>
      </p:sp>
    </p:spTree>
    <p:extLst>
      <p:ext uri="{BB962C8B-B14F-4D97-AF65-F5344CB8AC3E}">
        <p14:creationId xmlns:p14="http://schemas.microsoft.com/office/powerpoint/2010/main" val="3161400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3D39B971-7650-4FBD-93B3-14E0720C7871}"/>
              </a:ext>
            </a:extLst>
          </p:cNvPr>
          <p:cNvSpPr>
            <a:spLocks noGrp="1"/>
          </p:cNvSpPr>
          <p:nvPr>
            <p:ph type="body" sz="quarter" idx="18"/>
          </p:nvPr>
        </p:nvSpPr>
        <p:spPr/>
        <p:txBody>
          <a:bodyPr/>
          <a:lstStyle/>
          <a:p>
            <a:r>
              <a:rPr lang="en-US" dirty="0"/>
              <a:t>Get tools (after August LME/MCO meetings)</a:t>
            </a:r>
          </a:p>
          <a:p>
            <a:r>
              <a:rPr lang="en-US" dirty="0"/>
              <a:t>Update ECCO (monthly is recommended to assist with audit/reporting)</a:t>
            </a:r>
          </a:p>
          <a:p>
            <a:r>
              <a:rPr lang="en-US" dirty="0"/>
              <a:t>Receive training/TA as needed</a:t>
            </a:r>
          </a:p>
          <a:p>
            <a:r>
              <a:rPr lang="en-US" dirty="0"/>
              <a:t>Work with LMEs-Pre-Audit meetings (as determined by LME)</a:t>
            </a:r>
          </a:p>
          <a:p>
            <a:endParaRPr lang="en-US" dirty="0"/>
          </a:p>
        </p:txBody>
      </p:sp>
      <p:sp>
        <p:nvSpPr>
          <p:cNvPr id="8" name="Title 7">
            <a:extLst>
              <a:ext uri="{FF2B5EF4-FFF2-40B4-BE49-F238E27FC236}">
                <a16:creationId xmlns:a16="http://schemas.microsoft.com/office/drawing/2014/main" id="{ED4ED5B4-2920-457A-9F85-0FE3374EB3B3}"/>
              </a:ext>
            </a:extLst>
          </p:cNvPr>
          <p:cNvSpPr>
            <a:spLocks noGrp="1"/>
          </p:cNvSpPr>
          <p:nvPr>
            <p:ph type="title"/>
          </p:nvPr>
        </p:nvSpPr>
        <p:spPr/>
        <p:txBody>
          <a:bodyPr/>
          <a:lstStyle/>
          <a:p>
            <a:r>
              <a:rPr lang="en-US" b="1" dirty="0"/>
              <a:t>At-A-Glance FY20 Audit Process</a:t>
            </a:r>
          </a:p>
        </p:txBody>
      </p:sp>
      <p:sp>
        <p:nvSpPr>
          <p:cNvPr id="9" name="Text Placeholder 8">
            <a:extLst>
              <a:ext uri="{FF2B5EF4-FFF2-40B4-BE49-F238E27FC236}">
                <a16:creationId xmlns:a16="http://schemas.microsoft.com/office/drawing/2014/main" id="{B69D0E82-7EC7-47E7-9DD3-1E3D6C14B49D}"/>
              </a:ext>
            </a:extLst>
          </p:cNvPr>
          <p:cNvSpPr>
            <a:spLocks noGrp="1"/>
          </p:cNvSpPr>
          <p:nvPr>
            <p:ph type="body" sz="quarter" idx="11"/>
          </p:nvPr>
        </p:nvSpPr>
        <p:spPr/>
        <p:txBody>
          <a:bodyPr/>
          <a:lstStyle/>
          <a:p>
            <a:endParaRPr lang="en-US" dirty="0"/>
          </a:p>
        </p:txBody>
      </p:sp>
      <p:sp>
        <p:nvSpPr>
          <p:cNvPr id="15" name="Text Placeholder 14">
            <a:extLst>
              <a:ext uri="{FF2B5EF4-FFF2-40B4-BE49-F238E27FC236}">
                <a16:creationId xmlns:a16="http://schemas.microsoft.com/office/drawing/2014/main" id="{D8394A55-FD68-452A-8EAA-805C7919ED84}"/>
              </a:ext>
            </a:extLst>
          </p:cNvPr>
          <p:cNvSpPr>
            <a:spLocks noGrp="1"/>
          </p:cNvSpPr>
          <p:nvPr>
            <p:ph type="body" sz="quarter" idx="16"/>
          </p:nvPr>
        </p:nvSpPr>
        <p:spPr/>
        <p:txBody>
          <a:bodyPr/>
          <a:lstStyle/>
          <a:p>
            <a:r>
              <a:rPr lang="en-US" b="1" dirty="0"/>
              <a:t>Pre-Audit</a:t>
            </a:r>
          </a:p>
        </p:txBody>
      </p:sp>
      <p:sp>
        <p:nvSpPr>
          <p:cNvPr id="16" name="Text Placeholder 15">
            <a:extLst>
              <a:ext uri="{FF2B5EF4-FFF2-40B4-BE49-F238E27FC236}">
                <a16:creationId xmlns:a16="http://schemas.microsoft.com/office/drawing/2014/main" id="{9F18EB4B-024A-46A8-897B-4E69378E4D19}"/>
              </a:ext>
            </a:extLst>
          </p:cNvPr>
          <p:cNvSpPr>
            <a:spLocks noGrp="1"/>
          </p:cNvSpPr>
          <p:nvPr>
            <p:ph type="body" sz="quarter" idx="17"/>
          </p:nvPr>
        </p:nvSpPr>
        <p:spPr/>
        <p:txBody>
          <a:bodyPr/>
          <a:lstStyle/>
          <a:p>
            <a:r>
              <a:rPr lang="en-US" b="1" dirty="0"/>
              <a:t>Audit</a:t>
            </a:r>
          </a:p>
        </p:txBody>
      </p:sp>
      <p:sp>
        <p:nvSpPr>
          <p:cNvPr id="18" name="Text Placeholder 17">
            <a:extLst>
              <a:ext uri="{FF2B5EF4-FFF2-40B4-BE49-F238E27FC236}">
                <a16:creationId xmlns:a16="http://schemas.microsoft.com/office/drawing/2014/main" id="{0F3F2A65-46E7-4551-8CA1-FA20745B074E}"/>
              </a:ext>
            </a:extLst>
          </p:cNvPr>
          <p:cNvSpPr>
            <a:spLocks noGrp="1"/>
          </p:cNvSpPr>
          <p:nvPr>
            <p:ph type="body" sz="quarter" idx="19"/>
          </p:nvPr>
        </p:nvSpPr>
        <p:spPr/>
        <p:txBody>
          <a:bodyPr/>
          <a:lstStyle/>
          <a:p>
            <a:r>
              <a:rPr lang="en-US" dirty="0"/>
              <a:t>Desk audit by State Team (Prevention staff)</a:t>
            </a:r>
          </a:p>
          <a:p>
            <a:r>
              <a:rPr lang="en-US" dirty="0"/>
              <a:t>Provider interviews</a:t>
            </a:r>
          </a:p>
          <a:p>
            <a:r>
              <a:rPr lang="en-US" dirty="0"/>
              <a:t>Face-to-face audit review meetings with LME/providers</a:t>
            </a:r>
          </a:p>
          <a:p>
            <a:r>
              <a:rPr lang="en-US" dirty="0"/>
              <a:t>Recommendations (Strengths/Areas for Improvements)</a:t>
            </a:r>
          </a:p>
          <a:p>
            <a:endParaRPr lang="en-US" dirty="0"/>
          </a:p>
        </p:txBody>
      </p:sp>
    </p:spTree>
    <p:extLst>
      <p:ext uri="{BB962C8B-B14F-4D97-AF65-F5344CB8AC3E}">
        <p14:creationId xmlns:p14="http://schemas.microsoft.com/office/powerpoint/2010/main" val="149096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FC0CCB-DBFB-4F4D-BCE5-C6A0A7A7B1D8}"/>
              </a:ext>
            </a:extLst>
          </p:cNvPr>
          <p:cNvSpPr>
            <a:spLocks noGrp="1"/>
          </p:cNvSpPr>
          <p:nvPr>
            <p:ph type="title"/>
          </p:nvPr>
        </p:nvSpPr>
        <p:spPr/>
        <p:txBody>
          <a:bodyPr/>
          <a:lstStyle/>
          <a:p>
            <a:r>
              <a:rPr lang="en-US" b="1" dirty="0"/>
              <a:t>Audit Tool</a:t>
            </a:r>
          </a:p>
        </p:txBody>
      </p:sp>
      <p:sp>
        <p:nvSpPr>
          <p:cNvPr id="10" name="Content Placeholder 9">
            <a:extLst>
              <a:ext uri="{FF2B5EF4-FFF2-40B4-BE49-F238E27FC236}">
                <a16:creationId xmlns:a16="http://schemas.microsoft.com/office/drawing/2014/main" id="{95867D7A-2FAC-4254-9586-DD5D02942805}"/>
              </a:ext>
            </a:extLst>
          </p:cNvPr>
          <p:cNvSpPr>
            <a:spLocks noGrp="1"/>
          </p:cNvSpPr>
          <p:nvPr>
            <p:ph sz="quarter" idx="14"/>
          </p:nvPr>
        </p:nvSpPr>
        <p:spPr/>
        <p:txBody>
          <a:bodyPr/>
          <a:lstStyle/>
          <a:p>
            <a:endParaRPr lang="en-US"/>
          </a:p>
        </p:txBody>
      </p:sp>
      <p:sp>
        <p:nvSpPr>
          <p:cNvPr id="11" name="Content Placeholder 10">
            <a:extLst>
              <a:ext uri="{FF2B5EF4-FFF2-40B4-BE49-F238E27FC236}">
                <a16:creationId xmlns:a16="http://schemas.microsoft.com/office/drawing/2014/main" id="{F3EF2430-87CF-47DE-A656-42B6826E4142}"/>
              </a:ext>
            </a:extLst>
          </p:cNvPr>
          <p:cNvSpPr>
            <a:spLocks noGrp="1"/>
          </p:cNvSpPr>
          <p:nvPr>
            <p:ph sz="quarter" idx="15"/>
          </p:nvPr>
        </p:nvSpPr>
        <p:spPr/>
        <p:txBody>
          <a:bodyPr/>
          <a:lstStyle/>
          <a:p>
            <a:pPr marL="342900" indent="-342900" algn="l">
              <a:buFont typeface="Arial" panose="020B0604020202020204" pitchFamily="34" charset="0"/>
              <a:buChar char="•"/>
            </a:pPr>
            <a:r>
              <a:rPr lang="en-US" dirty="0"/>
              <a:t>Part A (General Info)</a:t>
            </a:r>
          </a:p>
          <a:p>
            <a:pPr marL="342900" indent="-342900" algn="l">
              <a:buFont typeface="Arial" panose="020B0604020202020204" pitchFamily="34" charset="0"/>
              <a:buChar char="•"/>
            </a:pPr>
            <a:r>
              <a:rPr lang="en-US" dirty="0"/>
              <a:t>Part B (Intervention Info)</a:t>
            </a:r>
          </a:p>
          <a:p>
            <a:pPr marL="342900" indent="-342900" algn="l">
              <a:buFont typeface="Arial" panose="020B0604020202020204" pitchFamily="34" charset="0"/>
              <a:buChar char="•"/>
            </a:pPr>
            <a:r>
              <a:rPr lang="en-US" dirty="0"/>
              <a:t>Briefcase document uploads</a:t>
            </a:r>
          </a:p>
          <a:p>
            <a:pPr marL="342900" indent="-342900" algn="l">
              <a:buFont typeface="Arial" panose="020B0604020202020204" pitchFamily="34" charset="0"/>
              <a:buChar char="•"/>
            </a:pPr>
            <a:r>
              <a:rPr lang="en-US" dirty="0"/>
              <a:t>Part E (Action Plan)</a:t>
            </a:r>
          </a:p>
          <a:p>
            <a:pPr marL="342900" indent="-342900" algn="l">
              <a:buFont typeface="Arial" panose="020B0604020202020204" pitchFamily="34" charset="0"/>
              <a:buChar char="•"/>
            </a:pPr>
            <a:r>
              <a:rPr lang="en-US" b="1" dirty="0"/>
              <a:t>Process Evaluation</a:t>
            </a:r>
          </a:p>
          <a:p>
            <a:pPr marL="342900" indent="-342900" algn="l">
              <a:buFont typeface="Arial" panose="020B0604020202020204" pitchFamily="34" charset="0"/>
              <a:buChar char="•"/>
            </a:pPr>
            <a:r>
              <a:rPr lang="en-US" dirty="0"/>
              <a:t>For each </a:t>
            </a:r>
            <a:r>
              <a:rPr lang="en-US" b="1" dirty="0"/>
              <a:t>ENVIRONMENTAL</a:t>
            </a:r>
            <a:r>
              <a:rPr lang="en-US" dirty="0"/>
              <a:t> and </a:t>
            </a:r>
            <a:r>
              <a:rPr lang="en-US" b="1" dirty="0"/>
              <a:t>EDUCATIONAL</a:t>
            </a:r>
            <a:r>
              <a:rPr lang="en-US" dirty="0"/>
              <a:t> strategy</a:t>
            </a:r>
          </a:p>
        </p:txBody>
      </p:sp>
      <p:sp>
        <p:nvSpPr>
          <p:cNvPr id="12" name="Text Placeholder 11">
            <a:extLst>
              <a:ext uri="{FF2B5EF4-FFF2-40B4-BE49-F238E27FC236}">
                <a16:creationId xmlns:a16="http://schemas.microsoft.com/office/drawing/2014/main" id="{BF06E06C-FDBE-442F-820F-0529E23B6963}"/>
              </a:ext>
            </a:extLst>
          </p:cNvPr>
          <p:cNvSpPr>
            <a:spLocks noGrp="1"/>
          </p:cNvSpPr>
          <p:nvPr>
            <p:ph type="body" sz="quarter" idx="16"/>
          </p:nvPr>
        </p:nvSpPr>
        <p:spPr/>
        <p:txBody>
          <a:bodyPr/>
          <a:lstStyle/>
          <a:p>
            <a:endParaRPr lang="en-US"/>
          </a:p>
        </p:txBody>
      </p:sp>
      <p:sp>
        <p:nvSpPr>
          <p:cNvPr id="13" name="Text Placeholder 12">
            <a:extLst>
              <a:ext uri="{FF2B5EF4-FFF2-40B4-BE49-F238E27FC236}">
                <a16:creationId xmlns:a16="http://schemas.microsoft.com/office/drawing/2014/main" id="{1173B049-9000-4C5C-864B-C46E4E273D19}"/>
              </a:ext>
            </a:extLst>
          </p:cNvPr>
          <p:cNvSpPr>
            <a:spLocks noGrp="1"/>
          </p:cNvSpPr>
          <p:nvPr>
            <p:ph type="body" sz="quarter" idx="17"/>
          </p:nvPr>
        </p:nvSpPr>
        <p:spPr/>
        <p:txBody>
          <a:bodyPr/>
          <a:lstStyle/>
          <a:p>
            <a:r>
              <a:rPr lang="en-US" b="1" dirty="0"/>
              <a:t>Complete in ECCO:</a:t>
            </a:r>
          </a:p>
        </p:txBody>
      </p:sp>
      <p:pic>
        <p:nvPicPr>
          <p:cNvPr id="8" name="Picture 7">
            <a:extLst>
              <a:ext uri="{FF2B5EF4-FFF2-40B4-BE49-F238E27FC236}">
                <a16:creationId xmlns:a16="http://schemas.microsoft.com/office/drawing/2014/main" id="{CE7A5451-EF07-4347-9333-943F902C670A}"/>
              </a:ext>
            </a:extLst>
          </p:cNvPr>
          <p:cNvPicPr>
            <a:picLocks noChangeAspect="1"/>
          </p:cNvPicPr>
          <p:nvPr/>
        </p:nvPicPr>
        <p:blipFill>
          <a:blip r:embed="rId2"/>
          <a:stretch>
            <a:fillRect/>
          </a:stretch>
        </p:blipFill>
        <p:spPr>
          <a:xfrm>
            <a:off x="398835" y="1278464"/>
            <a:ext cx="4173166" cy="4979461"/>
          </a:xfrm>
          <a:prstGeom prst="rect">
            <a:avLst/>
          </a:prstGeom>
        </p:spPr>
      </p:pic>
      <p:pic>
        <p:nvPicPr>
          <p:cNvPr id="14" name="Picture 13">
            <a:extLst>
              <a:ext uri="{FF2B5EF4-FFF2-40B4-BE49-F238E27FC236}">
                <a16:creationId xmlns:a16="http://schemas.microsoft.com/office/drawing/2014/main" id="{972E23E4-1BD9-43B0-A964-5DDAA442F302}"/>
              </a:ext>
            </a:extLst>
          </p:cNvPr>
          <p:cNvPicPr>
            <a:picLocks noChangeAspect="1"/>
          </p:cNvPicPr>
          <p:nvPr/>
        </p:nvPicPr>
        <p:blipFill>
          <a:blip r:embed="rId3"/>
          <a:stretch>
            <a:fillRect/>
          </a:stretch>
        </p:blipFill>
        <p:spPr>
          <a:xfrm>
            <a:off x="4665132" y="4681371"/>
            <a:ext cx="4173166" cy="1552575"/>
          </a:xfrm>
          <a:prstGeom prst="rect">
            <a:avLst/>
          </a:prstGeom>
        </p:spPr>
      </p:pic>
    </p:spTree>
    <p:extLst>
      <p:ext uri="{BB962C8B-B14F-4D97-AF65-F5344CB8AC3E}">
        <p14:creationId xmlns:p14="http://schemas.microsoft.com/office/powerpoint/2010/main" val="3788612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A07B6AD-32E6-4BC5-B40C-6279A3440BD9}"/>
              </a:ext>
            </a:extLst>
          </p:cNvPr>
          <p:cNvSpPr>
            <a:spLocks noGrp="1"/>
          </p:cNvSpPr>
          <p:nvPr>
            <p:ph type="title"/>
          </p:nvPr>
        </p:nvSpPr>
        <p:spPr>
          <a:xfrm>
            <a:off x="674369" y="481263"/>
            <a:ext cx="8248250" cy="895150"/>
          </a:xfrm>
        </p:spPr>
        <p:txBody>
          <a:bodyPr/>
          <a:lstStyle/>
          <a:p>
            <a:r>
              <a:rPr lang="en-US" dirty="0"/>
              <a:t>Progress (toward best practice steps/</a:t>
            </a:r>
            <a:br>
              <a:rPr lang="en-US" dirty="0"/>
            </a:br>
            <a:r>
              <a:rPr lang="en-US" dirty="0"/>
              <a:t>guidelines/standards)</a:t>
            </a:r>
          </a:p>
        </p:txBody>
      </p:sp>
      <p:sp>
        <p:nvSpPr>
          <p:cNvPr id="9" name="Text Placeholder 8">
            <a:extLst>
              <a:ext uri="{FF2B5EF4-FFF2-40B4-BE49-F238E27FC236}">
                <a16:creationId xmlns:a16="http://schemas.microsoft.com/office/drawing/2014/main" id="{29749BD0-E112-4483-8425-C28E65682084}"/>
              </a:ext>
            </a:extLst>
          </p:cNvPr>
          <p:cNvSpPr>
            <a:spLocks noGrp="1"/>
          </p:cNvSpPr>
          <p:nvPr>
            <p:ph type="body" sz="quarter" idx="10"/>
          </p:nvPr>
        </p:nvSpPr>
        <p:spPr/>
        <p:txBody>
          <a:bodyPr/>
          <a:lstStyle/>
          <a:p>
            <a:r>
              <a:rPr lang="en-US" dirty="0"/>
              <a:t>Meet </a:t>
            </a:r>
            <a:r>
              <a:rPr lang="en-US" i="1" dirty="0"/>
              <a:t>minimum progress </a:t>
            </a:r>
            <a:r>
              <a:rPr lang="en-US" dirty="0"/>
              <a:t>for at least 2/3 of the total environmental and educational intervention/strategies per agency</a:t>
            </a:r>
          </a:p>
          <a:p>
            <a:r>
              <a:rPr lang="en-US" dirty="0"/>
              <a:t>Each intervention/strategy has </a:t>
            </a:r>
            <a:r>
              <a:rPr lang="en-US" i="1" dirty="0"/>
              <a:t>different</a:t>
            </a:r>
            <a:r>
              <a:rPr lang="en-US" dirty="0"/>
              <a:t> progress</a:t>
            </a:r>
          </a:p>
          <a:p>
            <a:pPr lvl="1"/>
            <a:r>
              <a:rPr lang="en-US" dirty="0"/>
              <a:t>YPE-complete planning/implementation for one class per fiscal year</a:t>
            </a:r>
          </a:p>
          <a:p>
            <a:pPr lvl="1"/>
            <a:r>
              <a:rPr lang="en-US" dirty="0"/>
              <a:t>School Policy-complete planning steps in fiscal year</a:t>
            </a:r>
          </a:p>
          <a:p>
            <a:pPr lvl="1"/>
            <a:r>
              <a:rPr lang="en-US" dirty="0"/>
              <a:t>Take Back Events-complete planning/implementation for 1 event per fiscal year</a:t>
            </a:r>
          </a:p>
          <a:p>
            <a:r>
              <a:rPr lang="en-US" dirty="0"/>
              <a:t>Some things are out of your control, so documentation in action steps is crucial!</a:t>
            </a:r>
          </a:p>
          <a:p>
            <a:endParaRPr lang="en-US" dirty="0"/>
          </a:p>
        </p:txBody>
      </p:sp>
    </p:spTree>
    <p:extLst>
      <p:ext uri="{BB962C8B-B14F-4D97-AF65-F5344CB8AC3E}">
        <p14:creationId xmlns:p14="http://schemas.microsoft.com/office/powerpoint/2010/main" val="2420383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ED18-0E14-9442-8DAB-8A40AD6A1894}"/>
              </a:ext>
            </a:extLst>
          </p:cNvPr>
          <p:cNvSpPr>
            <a:spLocks noGrp="1"/>
          </p:cNvSpPr>
          <p:nvPr>
            <p:ph type="title"/>
          </p:nvPr>
        </p:nvSpPr>
        <p:spPr/>
        <p:txBody>
          <a:bodyPr/>
          <a:lstStyle/>
          <a:p>
            <a:r>
              <a:rPr lang="en-US" dirty="0"/>
              <a:t>What if I Don’t Make 2/3 Progress?</a:t>
            </a:r>
          </a:p>
        </p:txBody>
      </p:sp>
      <p:sp>
        <p:nvSpPr>
          <p:cNvPr id="3" name="Text Placeholder 2">
            <a:extLst>
              <a:ext uri="{FF2B5EF4-FFF2-40B4-BE49-F238E27FC236}">
                <a16:creationId xmlns:a16="http://schemas.microsoft.com/office/drawing/2014/main" id="{90B1ADDD-5FC7-894C-8D5F-05D5BF74A781}"/>
              </a:ext>
            </a:extLst>
          </p:cNvPr>
          <p:cNvSpPr>
            <a:spLocks noGrp="1"/>
          </p:cNvSpPr>
          <p:nvPr>
            <p:ph type="body" sz="quarter" idx="10"/>
          </p:nvPr>
        </p:nvSpPr>
        <p:spPr/>
        <p:txBody>
          <a:bodyPr/>
          <a:lstStyle/>
          <a:p>
            <a:r>
              <a:rPr lang="en-US" dirty="0"/>
              <a:t>During the audit, the state audit team will make recommendations for:</a:t>
            </a:r>
          </a:p>
          <a:p>
            <a:pPr lvl="1"/>
            <a:r>
              <a:rPr lang="en-US" dirty="0"/>
              <a:t>Discontinuation of the intervention (depending upon the likelihood of overcoming barriers and/or the degree to which the barriers can be controlled by the provider)</a:t>
            </a:r>
          </a:p>
          <a:p>
            <a:pPr lvl="1"/>
            <a:r>
              <a:rPr lang="en-US" dirty="0"/>
              <a:t>Technical assistance/resources in overcoming barriers to making progress</a:t>
            </a:r>
          </a:p>
          <a:p>
            <a:pPr lvl="1"/>
            <a:r>
              <a:rPr lang="en-US" dirty="0"/>
              <a:t>May be a plan of correction in future audit years (FY 21)</a:t>
            </a:r>
          </a:p>
        </p:txBody>
      </p:sp>
    </p:spTree>
    <p:extLst>
      <p:ext uri="{BB962C8B-B14F-4D97-AF65-F5344CB8AC3E}">
        <p14:creationId xmlns:p14="http://schemas.microsoft.com/office/powerpoint/2010/main" val="258181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012F-90D2-480C-9F83-5E918D17DB6E}"/>
              </a:ext>
            </a:extLst>
          </p:cNvPr>
          <p:cNvSpPr>
            <a:spLocks noGrp="1"/>
          </p:cNvSpPr>
          <p:nvPr>
            <p:ph type="title"/>
          </p:nvPr>
        </p:nvSpPr>
        <p:spPr/>
        <p:txBody>
          <a:bodyPr/>
          <a:lstStyle/>
          <a:p>
            <a:r>
              <a:rPr lang="en-US" dirty="0"/>
              <a:t>Timelines: LME Audit Training</a:t>
            </a:r>
          </a:p>
        </p:txBody>
      </p:sp>
      <p:sp>
        <p:nvSpPr>
          <p:cNvPr id="3" name="Text Placeholder 2">
            <a:extLst>
              <a:ext uri="{FF2B5EF4-FFF2-40B4-BE49-F238E27FC236}">
                <a16:creationId xmlns:a16="http://schemas.microsoft.com/office/drawing/2014/main" id="{28E6B218-3F55-4D74-8F9F-872FF0F5D4C3}"/>
              </a:ext>
            </a:extLst>
          </p:cNvPr>
          <p:cNvSpPr>
            <a:spLocks noGrp="1"/>
          </p:cNvSpPr>
          <p:nvPr>
            <p:ph type="body" sz="quarter" idx="10"/>
          </p:nvPr>
        </p:nvSpPr>
        <p:spPr/>
        <p:txBody>
          <a:bodyPr/>
          <a:lstStyle/>
          <a:p>
            <a:endParaRPr lang="en-US" dirty="0"/>
          </a:p>
        </p:txBody>
      </p:sp>
      <p:graphicFrame>
        <p:nvGraphicFramePr>
          <p:cNvPr id="5" name="Diagram 4">
            <a:extLst>
              <a:ext uri="{FF2B5EF4-FFF2-40B4-BE49-F238E27FC236}">
                <a16:creationId xmlns:a16="http://schemas.microsoft.com/office/drawing/2014/main" id="{69CA67EE-ECDE-4C63-BB08-80EC0D172BD0}"/>
              </a:ext>
            </a:extLst>
          </p:cNvPr>
          <p:cNvGraphicFramePr/>
          <p:nvPr>
            <p:extLst>
              <p:ext uri="{D42A27DB-BD31-4B8C-83A1-F6EECF244321}">
                <p14:modId xmlns:p14="http://schemas.microsoft.com/office/powerpoint/2010/main" val="3428373038"/>
              </p:ext>
            </p:extLst>
          </p:nvPr>
        </p:nvGraphicFramePr>
        <p:xfrm>
          <a:off x="627062" y="1447800"/>
          <a:ext cx="7992005" cy="4904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93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DD65-46E2-4527-93E4-ACB7EE68421F}"/>
              </a:ext>
            </a:extLst>
          </p:cNvPr>
          <p:cNvSpPr>
            <a:spLocks noGrp="1"/>
          </p:cNvSpPr>
          <p:nvPr>
            <p:ph type="title"/>
          </p:nvPr>
        </p:nvSpPr>
        <p:spPr>
          <a:xfrm>
            <a:off x="674369" y="624053"/>
            <a:ext cx="7843267" cy="1108493"/>
          </a:xfrm>
        </p:spPr>
        <p:txBody>
          <a:bodyPr/>
          <a:lstStyle/>
          <a:p>
            <a:pPr algn="ctr"/>
            <a:r>
              <a:rPr lang="en-US" dirty="0"/>
              <a:t>AGENDA</a:t>
            </a:r>
            <a:br>
              <a:rPr lang="en-US" dirty="0"/>
            </a:br>
            <a:endParaRPr lang="en-US" dirty="0"/>
          </a:p>
        </p:txBody>
      </p:sp>
      <p:sp>
        <p:nvSpPr>
          <p:cNvPr id="3" name="Text Placeholder 2">
            <a:extLst>
              <a:ext uri="{FF2B5EF4-FFF2-40B4-BE49-F238E27FC236}">
                <a16:creationId xmlns:a16="http://schemas.microsoft.com/office/drawing/2014/main" id="{B5382001-0657-4EE6-A9E2-308B32B901A8}"/>
              </a:ext>
            </a:extLst>
          </p:cNvPr>
          <p:cNvSpPr>
            <a:spLocks noGrp="1"/>
          </p:cNvSpPr>
          <p:nvPr>
            <p:ph type="body" sz="quarter" idx="10"/>
          </p:nvPr>
        </p:nvSpPr>
        <p:spPr>
          <a:xfrm>
            <a:off x="628650" y="1061884"/>
            <a:ext cx="7888288" cy="5515897"/>
          </a:xfrm>
        </p:spPr>
        <p:txBody>
          <a:bodyPr/>
          <a:lstStyle/>
          <a:p>
            <a:pPr lvl="0"/>
            <a:r>
              <a:rPr lang="en-US" sz="1800" dirty="0"/>
              <a:t>Welcome/Introductions</a:t>
            </a:r>
          </a:p>
          <a:p>
            <a:pPr lvl="0"/>
            <a:r>
              <a:rPr lang="en-US" sz="1800" dirty="0"/>
              <a:t>State Updates</a:t>
            </a:r>
          </a:p>
          <a:p>
            <a:pPr lvl="1"/>
            <a:r>
              <a:rPr lang="en-US" sz="1800" dirty="0"/>
              <a:t>Grants and Funding			</a:t>
            </a:r>
          </a:p>
          <a:p>
            <a:pPr lvl="2"/>
            <a:r>
              <a:rPr lang="en-US" sz="1800" dirty="0"/>
              <a:t>PFS 2018, PFS 2019</a:t>
            </a:r>
          </a:p>
          <a:p>
            <a:pPr lvl="2"/>
            <a:r>
              <a:rPr lang="en-US" sz="1800" dirty="0"/>
              <a:t>State Opioid Response (SOR)</a:t>
            </a:r>
          </a:p>
          <a:p>
            <a:pPr lvl="2"/>
            <a:r>
              <a:rPr lang="en-US" sz="1800" dirty="0"/>
              <a:t>Synar Pilot Extension</a:t>
            </a:r>
          </a:p>
          <a:p>
            <a:pPr lvl="1"/>
            <a:r>
              <a:rPr lang="en-US" sz="1800" dirty="0"/>
              <a:t>FY 19 Pilot Audit Findings</a:t>
            </a:r>
          </a:p>
          <a:p>
            <a:pPr lvl="1"/>
            <a:r>
              <a:rPr lang="en-US" sz="1800" dirty="0"/>
              <a:t>FY20 Audit Process</a:t>
            </a:r>
          </a:p>
          <a:p>
            <a:pPr lvl="2"/>
            <a:r>
              <a:rPr lang="en-US" sz="1800" dirty="0"/>
              <a:t>Trainings for Providers, LMEs-Coming Soon</a:t>
            </a:r>
          </a:p>
          <a:p>
            <a:pPr lvl="1"/>
            <a:r>
              <a:rPr lang="en-US" sz="1800" dirty="0"/>
              <a:t>Needs Assessment- Submission in July 2020 </a:t>
            </a:r>
          </a:p>
          <a:p>
            <a:pPr lvl="2"/>
            <a:r>
              <a:rPr lang="en-US" sz="1800" dirty="0"/>
              <a:t>Training TBD</a:t>
            </a:r>
          </a:p>
          <a:p>
            <a:pPr lvl="0"/>
            <a:r>
              <a:rPr lang="en-US" sz="1800" dirty="0"/>
              <a:t>Master Reach </a:t>
            </a:r>
          </a:p>
          <a:p>
            <a:pPr lvl="0"/>
            <a:r>
              <a:rPr lang="en-US" sz="1800" dirty="0"/>
              <a:t>Synar: ECCO Updates</a:t>
            </a:r>
          </a:p>
          <a:p>
            <a:pPr lvl="0"/>
            <a:r>
              <a:rPr lang="en-US" sz="1800" dirty="0"/>
              <a:t>TTA Updates</a:t>
            </a:r>
          </a:p>
          <a:p>
            <a:pPr lvl="0"/>
            <a:r>
              <a:rPr lang="en-US" sz="1800" dirty="0"/>
              <a:t>Questions and Answers </a:t>
            </a:r>
          </a:p>
          <a:p>
            <a:endParaRPr lang="en-US" sz="1000" dirty="0"/>
          </a:p>
          <a:p>
            <a:pPr marL="0" indent="0">
              <a:buNone/>
            </a:pPr>
            <a:endParaRPr lang="en-US" sz="2000" dirty="0"/>
          </a:p>
        </p:txBody>
      </p:sp>
    </p:spTree>
    <p:extLst>
      <p:ext uri="{BB962C8B-B14F-4D97-AF65-F5344CB8AC3E}">
        <p14:creationId xmlns:p14="http://schemas.microsoft.com/office/powerpoint/2010/main" val="198746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313F-9877-43D5-A311-1570C9610232}"/>
              </a:ext>
            </a:extLst>
          </p:cNvPr>
          <p:cNvSpPr>
            <a:spLocks noGrp="1"/>
          </p:cNvSpPr>
          <p:nvPr>
            <p:ph type="title"/>
          </p:nvPr>
        </p:nvSpPr>
        <p:spPr/>
        <p:txBody>
          <a:bodyPr/>
          <a:lstStyle/>
          <a:p>
            <a:r>
              <a:rPr lang="en-US" dirty="0"/>
              <a:t>Timelines: Provider Audit Training</a:t>
            </a:r>
          </a:p>
        </p:txBody>
      </p:sp>
      <p:sp>
        <p:nvSpPr>
          <p:cNvPr id="3" name="Text Placeholder 2">
            <a:extLst>
              <a:ext uri="{FF2B5EF4-FFF2-40B4-BE49-F238E27FC236}">
                <a16:creationId xmlns:a16="http://schemas.microsoft.com/office/drawing/2014/main" id="{DB40B1E1-B675-4E75-BE5E-D09CA8778BC1}"/>
              </a:ext>
            </a:extLst>
          </p:cNvPr>
          <p:cNvSpPr>
            <a:spLocks noGrp="1"/>
          </p:cNvSpPr>
          <p:nvPr>
            <p:ph type="body" sz="quarter" idx="10"/>
          </p:nvPr>
        </p:nvSpPr>
        <p:spPr/>
        <p:txBody>
          <a:bodyPr/>
          <a:lstStyle/>
          <a:p>
            <a:endParaRPr lang="en-US" dirty="0"/>
          </a:p>
        </p:txBody>
      </p:sp>
      <p:graphicFrame>
        <p:nvGraphicFramePr>
          <p:cNvPr id="5" name="Diagram 4">
            <a:extLst>
              <a:ext uri="{FF2B5EF4-FFF2-40B4-BE49-F238E27FC236}">
                <a16:creationId xmlns:a16="http://schemas.microsoft.com/office/drawing/2014/main" id="{9408BE39-5C07-4ABD-9989-26C8695EFE6A}"/>
              </a:ext>
            </a:extLst>
          </p:cNvPr>
          <p:cNvGraphicFramePr/>
          <p:nvPr>
            <p:extLst>
              <p:ext uri="{D42A27DB-BD31-4B8C-83A1-F6EECF244321}">
                <p14:modId xmlns:p14="http://schemas.microsoft.com/office/powerpoint/2010/main" val="2361135531"/>
              </p:ext>
            </p:extLst>
          </p:nvPr>
        </p:nvGraphicFramePr>
        <p:xfrm>
          <a:off x="522287" y="1342417"/>
          <a:ext cx="8290973" cy="5002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7823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A2D0-C747-4184-A1D0-891FF989D238}"/>
              </a:ext>
            </a:extLst>
          </p:cNvPr>
          <p:cNvSpPr>
            <a:spLocks noGrp="1"/>
          </p:cNvSpPr>
          <p:nvPr>
            <p:ph type="title"/>
          </p:nvPr>
        </p:nvSpPr>
        <p:spPr/>
        <p:txBody>
          <a:bodyPr/>
          <a:lstStyle/>
          <a:p>
            <a:r>
              <a:rPr lang="en-US" dirty="0"/>
              <a:t>ECCO Improvements for Audits-Reports!</a:t>
            </a:r>
          </a:p>
        </p:txBody>
      </p:sp>
      <p:sp>
        <p:nvSpPr>
          <p:cNvPr id="3" name="Text Placeholder 2">
            <a:extLst>
              <a:ext uri="{FF2B5EF4-FFF2-40B4-BE49-F238E27FC236}">
                <a16:creationId xmlns:a16="http://schemas.microsoft.com/office/drawing/2014/main" id="{BC6EF6A7-156F-4F2C-8FC9-196820D64D05}"/>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AD27ACB5-7CE3-491D-AC9E-45BFED82AF80}"/>
              </a:ext>
            </a:extLst>
          </p:cNvPr>
          <p:cNvPicPr>
            <a:picLocks noChangeAspect="1"/>
          </p:cNvPicPr>
          <p:nvPr/>
        </p:nvPicPr>
        <p:blipFill rotWithShape="1">
          <a:blip r:embed="rId2"/>
          <a:srcRect t="11037" b="5783"/>
          <a:stretch/>
        </p:blipFill>
        <p:spPr>
          <a:xfrm>
            <a:off x="434115" y="1248804"/>
            <a:ext cx="8323773" cy="4696691"/>
          </a:xfrm>
          <a:prstGeom prst="rect">
            <a:avLst/>
          </a:prstGeom>
          <a:ln>
            <a:solidFill>
              <a:srgbClr val="0070C0"/>
            </a:solidFill>
          </a:ln>
        </p:spPr>
      </p:pic>
      <p:sp>
        <p:nvSpPr>
          <p:cNvPr id="11" name="Down Arrow 10">
            <a:extLst>
              <a:ext uri="{FF2B5EF4-FFF2-40B4-BE49-F238E27FC236}">
                <a16:creationId xmlns:a16="http://schemas.microsoft.com/office/drawing/2014/main" id="{52AECCE6-7746-E248-A8CD-3D69C3EC58B7}"/>
              </a:ext>
            </a:extLst>
          </p:cNvPr>
          <p:cNvSpPr/>
          <p:nvPr/>
        </p:nvSpPr>
        <p:spPr>
          <a:xfrm>
            <a:off x="4505498" y="3059083"/>
            <a:ext cx="315884" cy="78636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684478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9CDF-7EA8-4C68-A865-80986BB3607B}"/>
              </a:ext>
            </a:extLst>
          </p:cNvPr>
          <p:cNvSpPr>
            <a:spLocks noGrp="1"/>
          </p:cNvSpPr>
          <p:nvPr>
            <p:ph type="title"/>
          </p:nvPr>
        </p:nvSpPr>
        <p:spPr/>
        <p:txBody>
          <a:bodyPr/>
          <a:lstStyle/>
          <a:p>
            <a:r>
              <a:rPr lang="en-US" dirty="0"/>
              <a:t>ECCO Improvements for Audits-Reports</a:t>
            </a:r>
          </a:p>
        </p:txBody>
      </p:sp>
      <p:sp>
        <p:nvSpPr>
          <p:cNvPr id="3" name="Text Placeholder 2">
            <a:extLst>
              <a:ext uri="{FF2B5EF4-FFF2-40B4-BE49-F238E27FC236}">
                <a16:creationId xmlns:a16="http://schemas.microsoft.com/office/drawing/2014/main" id="{9D5E9831-6D43-4027-8B93-7954CAED54B8}"/>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59144F5D-F004-4F10-8B91-321A06D0841F}"/>
              </a:ext>
            </a:extLst>
          </p:cNvPr>
          <p:cNvSpPr>
            <a:spLocks noGrp="1"/>
          </p:cNvSpPr>
          <p:nvPr>
            <p:ph type="body" sz="quarter" idx="11"/>
          </p:nvPr>
        </p:nvSpPr>
        <p:spPr/>
        <p:txBody>
          <a:bodyPr/>
          <a:lstStyle/>
          <a:p>
            <a:endParaRPr lang="en-US"/>
          </a:p>
        </p:txBody>
      </p:sp>
      <p:pic>
        <p:nvPicPr>
          <p:cNvPr id="5" name="Content Placeholder 3">
            <a:extLst>
              <a:ext uri="{FF2B5EF4-FFF2-40B4-BE49-F238E27FC236}">
                <a16:creationId xmlns:a16="http://schemas.microsoft.com/office/drawing/2014/main" id="{A673B1A7-B544-4620-8EE0-814ECAB95ED0}"/>
              </a:ext>
            </a:extLst>
          </p:cNvPr>
          <p:cNvPicPr>
            <a:picLocks noGrp="1" noChangeAspect="1"/>
          </p:cNvPicPr>
          <p:nvPr>
            <p:ph idx="1"/>
          </p:nvPr>
        </p:nvPicPr>
        <p:blipFill rotWithShape="1">
          <a:blip r:embed="rId2"/>
          <a:srcRect t="19972" b="15021"/>
          <a:stretch/>
        </p:blipFill>
        <p:spPr>
          <a:xfrm>
            <a:off x="155771" y="1481317"/>
            <a:ext cx="8988229" cy="3895366"/>
          </a:xfrm>
          <a:prstGeom prst="rect">
            <a:avLst/>
          </a:prstGeom>
        </p:spPr>
      </p:pic>
      <p:sp>
        <p:nvSpPr>
          <p:cNvPr id="6" name="Up Arrow 5">
            <a:extLst>
              <a:ext uri="{FF2B5EF4-FFF2-40B4-BE49-F238E27FC236}">
                <a16:creationId xmlns:a16="http://schemas.microsoft.com/office/drawing/2014/main" id="{4C743D26-A4C8-BB4E-9AC9-FCA7D2DD033C}"/>
              </a:ext>
            </a:extLst>
          </p:cNvPr>
          <p:cNvSpPr/>
          <p:nvPr/>
        </p:nvSpPr>
        <p:spPr>
          <a:xfrm>
            <a:off x="7739148" y="5311833"/>
            <a:ext cx="315885" cy="93127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999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E271-FE79-42C1-9B82-9500F56F1A4E}"/>
              </a:ext>
            </a:extLst>
          </p:cNvPr>
          <p:cNvSpPr>
            <a:spLocks noGrp="1"/>
          </p:cNvSpPr>
          <p:nvPr>
            <p:ph type="title"/>
          </p:nvPr>
        </p:nvSpPr>
        <p:spPr/>
        <p:txBody>
          <a:bodyPr/>
          <a:lstStyle/>
          <a:p>
            <a:r>
              <a:rPr lang="en-US" dirty="0"/>
              <a:t>ECCO Improvements for Audits-Reports</a:t>
            </a:r>
          </a:p>
        </p:txBody>
      </p:sp>
      <p:sp>
        <p:nvSpPr>
          <p:cNvPr id="3" name="Text Placeholder 2">
            <a:extLst>
              <a:ext uri="{FF2B5EF4-FFF2-40B4-BE49-F238E27FC236}">
                <a16:creationId xmlns:a16="http://schemas.microsoft.com/office/drawing/2014/main" id="{7D98FAE9-C083-4454-B0AA-D9FFCD0B5DA0}"/>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DE756D8B-3A5A-4234-B576-B42E1144DDF8}"/>
              </a:ext>
            </a:extLst>
          </p:cNvPr>
          <p:cNvSpPr>
            <a:spLocks noGrp="1"/>
          </p:cNvSpPr>
          <p:nvPr>
            <p:ph type="body" sz="quarter" idx="11"/>
          </p:nvPr>
        </p:nvSpPr>
        <p:spPr/>
        <p:txBody>
          <a:bodyPr/>
          <a:lstStyle/>
          <a:p>
            <a:endParaRPr lang="en-US" dirty="0"/>
          </a:p>
        </p:txBody>
      </p:sp>
      <p:pic>
        <p:nvPicPr>
          <p:cNvPr id="5" name="Picture 4">
            <a:extLst>
              <a:ext uri="{FF2B5EF4-FFF2-40B4-BE49-F238E27FC236}">
                <a16:creationId xmlns:a16="http://schemas.microsoft.com/office/drawing/2014/main" id="{10455965-65E4-44A5-906F-0328BEDF3006}"/>
              </a:ext>
            </a:extLst>
          </p:cNvPr>
          <p:cNvPicPr>
            <a:picLocks noChangeAspect="1"/>
          </p:cNvPicPr>
          <p:nvPr/>
        </p:nvPicPr>
        <p:blipFill rotWithShape="1">
          <a:blip r:embed="rId2"/>
          <a:srcRect t="11213" r="3005" b="8256"/>
          <a:stretch/>
        </p:blipFill>
        <p:spPr>
          <a:xfrm>
            <a:off x="522287" y="1310247"/>
            <a:ext cx="8478572" cy="4795307"/>
          </a:xfrm>
          <a:prstGeom prst="rect">
            <a:avLst/>
          </a:prstGeom>
        </p:spPr>
      </p:pic>
      <p:sp>
        <p:nvSpPr>
          <p:cNvPr id="6" name="Bent Arrow 5">
            <a:extLst>
              <a:ext uri="{FF2B5EF4-FFF2-40B4-BE49-F238E27FC236}">
                <a16:creationId xmlns:a16="http://schemas.microsoft.com/office/drawing/2014/main" id="{CAC7BB7F-065C-9341-BEC8-3DF813AA367C}"/>
              </a:ext>
            </a:extLst>
          </p:cNvPr>
          <p:cNvSpPr/>
          <p:nvPr/>
        </p:nvSpPr>
        <p:spPr>
          <a:xfrm>
            <a:off x="6001790" y="5511980"/>
            <a:ext cx="705750" cy="868680"/>
          </a:xfrm>
          <a:prstGeom prst="bentArrow">
            <a:avLst>
              <a:gd name="adj1" fmla="val 25000"/>
              <a:gd name="adj2" fmla="val 25511"/>
              <a:gd name="adj3" fmla="val 25000"/>
              <a:gd name="adj4" fmla="val 4375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9945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1C3328-F6D2-4CCB-8AC1-3593EE6D9492}"/>
              </a:ext>
            </a:extLst>
          </p:cNvPr>
          <p:cNvSpPr>
            <a:spLocks noGrp="1"/>
          </p:cNvSpPr>
          <p:nvPr>
            <p:ph type="title"/>
          </p:nvPr>
        </p:nvSpPr>
        <p:spPr/>
        <p:txBody>
          <a:bodyPr/>
          <a:lstStyle/>
          <a:p>
            <a:r>
              <a:rPr lang="en-US" b="1" dirty="0"/>
              <a:t>ECCO Improvements for Audits</a:t>
            </a:r>
          </a:p>
        </p:txBody>
      </p:sp>
      <p:sp>
        <p:nvSpPr>
          <p:cNvPr id="9" name="Content Placeholder 8">
            <a:extLst>
              <a:ext uri="{FF2B5EF4-FFF2-40B4-BE49-F238E27FC236}">
                <a16:creationId xmlns:a16="http://schemas.microsoft.com/office/drawing/2014/main" id="{BB5F9D5E-99B0-4F2A-97F6-9705976A99AA}"/>
              </a:ext>
            </a:extLst>
          </p:cNvPr>
          <p:cNvSpPr>
            <a:spLocks noGrp="1"/>
          </p:cNvSpPr>
          <p:nvPr>
            <p:ph sz="quarter" idx="14"/>
          </p:nvPr>
        </p:nvSpPr>
        <p:spPr/>
        <p:txBody>
          <a:bodyPr/>
          <a:lstStyle/>
          <a:p>
            <a:endParaRPr lang="en-US"/>
          </a:p>
        </p:txBody>
      </p:sp>
      <p:sp>
        <p:nvSpPr>
          <p:cNvPr id="10" name="Content Placeholder 9">
            <a:extLst>
              <a:ext uri="{FF2B5EF4-FFF2-40B4-BE49-F238E27FC236}">
                <a16:creationId xmlns:a16="http://schemas.microsoft.com/office/drawing/2014/main" id="{1D402F69-0997-46EC-902B-C8C292109D80}"/>
              </a:ext>
            </a:extLst>
          </p:cNvPr>
          <p:cNvSpPr>
            <a:spLocks noGrp="1"/>
          </p:cNvSpPr>
          <p:nvPr>
            <p:ph sz="quarter" idx="15"/>
          </p:nvPr>
        </p:nvSpPr>
        <p:spPr/>
        <p:txBody>
          <a:bodyPr/>
          <a:lstStyle/>
          <a:p>
            <a:endParaRPr lang="en-US"/>
          </a:p>
        </p:txBody>
      </p:sp>
      <p:sp>
        <p:nvSpPr>
          <p:cNvPr id="11" name="Text Placeholder 10">
            <a:extLst>
              <a:ext uri="{FF2B5EF4-FFF2-40B4-BE49-F238E27FC236}">
                <a16:creationId xmlns:a16="http://schemas.microsoft.com/office/drawing/2014/main" id="{884E6DFE-ABA0-4753-8142-7F6893D9B4F0}"/>
              </a:ext>
            </a:extLst>
          </p:cNvPr>
          <p:cNvSpPr>
            <a:spLocks noGrp="1"/>
          </p:cNvSpPr>
          <p:nvPr>
            <p:ph type="body" sz="quarter" idx="16"/>
          </p:nvPr>
        </p:nvSpPr>
        <p:spPr/>
        <p:txBody>
          <a:bodyPr/>
          <a:lstStyle/>
          <a:p>
            <a:endParaRPr lang="en-US"/>
          </a:p>
        </p:txBody>
      </p:sp>
      <p:sp>
        <p:nvSpPr>
          <p:cNvPr id="12" name="Text Placeholder 11">
            <a:extLst>
              <a:ext uri="{FF2B5EF4-FFF2-40B4-BE49-F238E27FC236}">
                <a16:creationId xmlns:a16="http://schemas.microsoft.com/office/drawing/2014/main" id="{514C3A1B-BB04-4B72-ACBF-BC7CCBF84BE0}"/>
              </a:ext>
            </a:extLst>
          </p:cNvPr>
          <p:cNvSpPr>
            <a:spLocks noGrp="1"/>
          </p:cNvSpPr>
          <p:nvPr>
            <p:ph type="body" sz="quarter" idx="17"/>
          </p:nvPr>
        </p:nvSpPr>
        <p:spPr/>
        <p:txBody>
          <a:bodyPr/>
          <a:lstStyle/>
          <a:p>
            <a:endParaRPr lang="en-US"/>
          </a:p>
        </p:txBody>
      </p:sp>
      <p:pic>
        <p:nvPicPr>
          <p:cNvPr id="5" name="Picture 4">
            <a:extLst>
              <a:ext uri="{FF2B5EF4-FFF2-40B4-BE49-F238E27FC236}">
                <a16:creationId xmlns:a16="http://schemas.microsoft.com/office/drawing/2014/main" id="{E31AC894-CB20-448D-9E9E-3E18161650FF}"/>
              </a:ext>
            </a:extLst>
          </p:cNvPr>
          <p:cNvPicPr>
            <a:picLocks noChangeAspect="1"/>
          </p:cNvPicPr>
          <p:nvPr/>
        </p:nvPicPr>
        <p:blipFill rotWithShape="1">
          <a:blip r:embed="rId2"/>
          <a:srcRect l="50000" t="19602" r="6537" b="7815"/>
          <a:stretch/>
        </p:blipFill>
        <p:spPr>
          <a:xfrm>
            <a:off x="555099" y="1278465"/>
            <a:ext cx="3840480" cy="4968182"/>
          </a:xfrm>
          <a:prstGeom prst="rect">
            <a:avLst/>
          </a:prstGeom>
        </p:spPr>
      </p:pic>
      <p:pic>
        <p:nvPicPr>
          <p:cNvPr id="6" name="Picture 5">
            <a:extLst>
              <a:ext uri="{FF2B5EF4-FFF2-40B4-BE49-F238E27FC236}">
                <a16:creationId xmlns:a16="http://schemas.microsoft.com/office/drawing/2014/main" id="{A12412B8-9518-49D6-9C5C-D99060B53954}"/>
              </a:ext>
            </a:extLst>
          </p:cNvPr>
          <p:cNvPicPr>
            <a:picLocks noChangeAspect="1"/>
          </p:cNvPicPr>
          <p:nvPr/>
        </p:nvPicPr>
        <p:blipFill rotWithShape="1">
          <a:blip r:embed="rId3"/>
          <a:srcRect l="20586" t="11832" r="2651" b="4018"/>
          <a:stretch/>
        </p:blipFill>
        <p:spPr>
          <a:xfrm>
            <a:off x="4665131" y="1239898"/>
            <a:ext cx="4042833" cy="5006749"/>
          </a:xfrm>
          <a:prstGeom prst="rect">
            <a:avLst/>
          </a:prstGeom>
        </p:spPr>
      </p:pic>
      <p:sp>
        <p:nvSpPr>
          <p:cNvPr id="2" name="Up Arrow 1">
            <a:extLst>
              <a:ext uri="{FF2B5EF4-FFF2-40B4-BE49-F238E27FC236}">
                <a16:creationId xmlns:a16="http://schemas.microsoft.com/office/drawing/2014/main" id="{526501D0-13CA-D046-9BD5-9A26B2458065}"/>
              </a:ext>
            </a:extLst>
          </p:cNvPr>
          <p:cNvSpPr/>
          <p:nvPr/>
        </p:nvSpPr>
        <p:spPr>
          <a:xfrm>
            <a:off x="3458095" y="5401944"/>
            <a:ext cx="340821" cy="978408"/>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921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499591-B9E9-4423-9891-E22F2F255852}"/>
              </a:ext>
            </a:extLst>
          </p:cNvPr>
          <p:cNvSpPr>
            <a:spLocks noGrp="1"/>
          </p:cNvSpPr>
          <p:nvPr>
            <p:ph type="title"/>
          </p:nvPr>
        </p:nvSpPr>
        <p:spPr/>
        <p:txBody>
          <a:bodyPr/>
          <a:lstStyle/>
          <a:p>
            <a:r>
              <a:rPr lang="en-US" b="1" dirty="0"/>
              <a:t>ECCO Improvements for Audits: Action Plan</a:t>
            </a:r>
          </a:p>
        </p:txBody>
      </p:sp>
      <p:sp>
        <p:nvSpPr>
          <p:cNvPr id="13" name="Text Placeholder 12">
            <a:extLst>
              <a:ext uri="{FF2B5EF4-FFF2-40B4-BE49-F238E27FC236}">
                <a16:creationId xmlns:a16="http://schemas.microsoft.com/office/drawing/2014/main" id="{8D6F13E8-D1DE-4A61-A8C0-63D29D1846F7}"/>
              </a:ext>
            </a:extLst>
          </p:cNvPr>
          <p:cNvSpPr>
            <a:spLocks noGrp="1"/>
          </p:cNvSpPr>
          <p:nvPr>
            <p:ph type="body" sz="quarter" idx="11"/>
          </p:nvPr>
        </p:nvSpPr>
        <p:spPr/>
        <p:txBody>
          <a:bodyPr/>
          <a:lstStyle/>
          <a:p>
            <a:endParaRPr lang="en-US"/>
          </a:p>
        </p:txBody>
      </p:sp>
      <p:pic>
        <p:nvPicPr>
          <p:cNvPr id="15" name="Content Placeholder 14">
            <a:extLst>
              <a:ext uri="{FF2B5EF4-FFF2-40B4-BE49-F238E27FC236}">
                <a16:creationId xmlns:a16="http://schemas.microsoft.com/office/drawing/2014/main" id="{1141A1C5-214A-47F9-BEC9-C65F6DA7ABBF}"/>
              </a:ext>
            </a:extLst>
          </p:cNvPr>
          <p:cNvPicPr>
            <a:picLocks noGrp="1" noChangeAspect="1"/>
          </p:cNvPicPr>
          <p:nvPr>
            <p:ph sz="quarter" idx="14"/>
          </p:nvPr>
        </p:nvPicPr>
        <p:blipFill rotWithShape="1">
          <a:blip r:embed="rId2"/>
          <a:srcRect l="20586" t="31604" b="4181"/>
          <a:stretch/>
        </p:blipFill>
        <p:spPr>
          <a:xfrm>
            <a:off x="622300" y="1659086"/>
            <a:ext cx="7894638" cy="4255791"/>
          </a:xfrm>
          <a:prstGeom prst="rect">
            <a:avLst/>
          </a:prstGeom>
        </p:spPr>
      </p:pic>
      <p:sp>
        <p:nvSpPr>
          <p:cNvPr id="2" name="Left Arrow 1">
            <a:extLst>
              <a:ext uri="{FF2B5EF4-FFF2-40B4-BE49-F238E27FC236}">
                <a16:creationId xmlns:a16="http://schemas.microsoft.com/office/drawing/2014/main" id="{3F958715-EB7B-4B4E-B59D-1A4B928A3F35}"/>
              </a:ext>
            </a:extLst>
          </p:cNvPr>
          <p:cNvSpPr/>
          <p:nvPr/>
        </p:nvSpPr>
        <p:spPr>
          <a:xfrm>
            <a:off x="2651759" y="2951017"/>
            <a:ext cx="1113905" cy="35162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271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48E4D20-410C-4E1C-83A2-1FF46AB5EA50}"/>
              </a:ext>
            </a:extLst>
          </p:cNvPr>
          <p:cNvSpPr>
            <a:spLocks noGrp="1"/>
          </p:cNvSpPr>
          <p:nvPr>
            <p:ph type="body" sz="quarter" idx="10"/>
          </p:nvPr>
        </p:nvSpPr>
        <p:spPr/>
        <p:txBody>
          <a:bodyPr/>
          <a:lstStyle/>
          <a:p>
            <a:pPr algn="ctr"/>
            <a:r>
              <a:rPr lang="en-US" b="1" dirty="0"/>
              <a:t>Needs Assessment</a:t>
            </a:r>
          </a:p>
          <a:p>
            <a:pPr algn="ctr"/>
            <a:r>
              <a:rPr lang="en-US" b="1" dirty="0"/>
              <a:t>Master Reach</a:t>
            </a:r>
          </a:p>
        </p:txBody>
      </p:sp>
    </p:spTree>
    <p:extLst>
      <p:ext uri="{BB962C8B-B14F-4D97-AF65-F5344CB8AC3E}">
        <p14:creationId xmlns:p14="http://schemas.microsoft.com/office/powerpoint/2010/main" val="2242376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E0519-124C-4344-93C9-25DF91D87A4C}"/>
              </a:ext>
            </a:extLst>
          </p:cNvPr>
          <p:cNvSpPr>
            <a:spLocks noGrp="1"/>
          </p:cNvSpPr>
          <p:nvPr>
            <p:ph type="body" sz="quarter" idx="10"/>
          </p:nvPr>
        </p:nvSpPr>
        <p:spPr/>
        <p:txBody>
          <a:bodyPr/>
          <a:lstStyle/>
          <a:p>
            <a:pPr algn="ctr"/>
            <a:r>
              <a:rPr lang="en-US" b="1" dirty="0" err="1"/>
              <a:t>Synar</a:t>
            </a:r>
            <a:r>
              <a:rPr lang="en-US" b="1" dirty="0"/>
              <a:t>: ECCO Updates</a:t>
            </a:r>
          </a:p>
        </p:txBody>
      </p:sp>
    </p:spTree>
    <p:extLst>
      <p:ext uri="{BB962C8B-B14F-4D97-AF65-F5344CB8AC3E}">
        <p14:creationId xmlns:p14="http://schemas.microsoft.com/office/powerpoint/2010/main" val="2442115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A46D-1CEA-4FF1-A7F2-1484F34C1FCA}"/>
              </a:ext>
            </a:extLst>
          </p:cNvPr>
          <p:cNvSpPr>
            <a:spLocks noGrp="1"/>
          </p:cNvSpPr>
          <p:nvPr>
            <p:ph type="title"/>
          </p:nvPr>
        </p:nvSpPr>
        <p:spPr/>
        <p:txBody>
          <a:bodyPr/>
          <a:lstStyle/>
          <a:p>
            <a:r>
              <a:rPr lang="en-US" dirty="0"/>
              <a:t>Synar: ECCO Updates</a:t>
            </a:r>
          </a:p>
        </p:txBody>
      </p:sp>
      <p:sp>
        <p:nvSpPr>
          <p:cNvPr id="3" name="Text Placeholder 2">
            <a:extLst>
              <a:ext uri="{FF2B5EF4-FFF2-40B4-BE49-F238E27FC236}">
                <a16:creationId xmlns:a16="http://schemas.microsoft.com/office/drawing/2014/main" id="{932A1472-28F0-455E-A54D-28F85FF3EA5E}"/>
              </a:ext>
            </a:extLst>
          </p:cNvPr>
          <p:cNvSpPr>
            <a:spLocks noGrp="1"/>
          </p:cNvSpPr>
          <p:nvPr>
            <p:ph type="body" sz="quarter" idx="10"/>
          </p:nvPr>
        </p:nvSpPr>
        <p:spPr>
          <a:xfrm>
            <a:off x="628650" y="1172694"/>
            <a:ext cx="7888288" cy="5070413"/>
          </a:xfrm>
        </p:spPr>
        <p:txBody>
          <a:bodyPr/>
          <a:lstStyle/>
          <a:p>
            <a:pPr marL="0" indent="0">
              <a:buNone/>
            </a:pPr>
            <a:r>
              <a:rPr lang="en-US" dirty="0"/>
              <a:t>Part E-Action Steps</a:t>
            </a:r>
          </a:p>
          <a:p>
            <a:pPr marL="0" indent="0">
              <a:buNone/>
            </a:pPr>
            <a:endParaRPr lang="en-US" dirty="0"/>
          </a:p>
        </p:txBody>
      </p:sp>
      <p:pic>
        <p:nvPicPr>
          <p:cNvPr id="7" name="Picture 6">
            <a:extLst>
              <a:ext uri="{FF2B5EF4-FFF2-40B4-BE49-F238E27FC236}">
                <a16:creationId xmlns:a16="http://schemas.microsoft.com/office/drawing/2014/main" id="{BA64A717-7862-46CF-817C-00AD0311CDEB}"/>
              </a:ext>
            </a:extLst>
          </p:cNvPr>
          <p:cNvPicPr>
            <a:picLocks noChangeAspect="1"/>
          </p:cNvPicPr>
          <p:nvPr/>
        </p:nvPicPr>
        <p:blipFill>
          <a:blip r:embed="rId3"/>
          <a:stretch>
            <a:fillRect/>
          </a:stretch>
        </p:blipFill>
        <p:spPr>
          <a:xfrm>
            <a:off x="319744" y="1948183"/>
            <a:ext cx="8397090" cy="4114800"/>
          </a:xfrm>
          <a:prstGeom prst="rect">
            <a:avLst/>
          </a:prstGeom>
        </p:spPr>
      </p:pic>
    </p:spTree>
    <p:extLst>
      <p:ext uri="{BB962C8B-B14F-4D97-AF65-F5344CB8AC3E}">
        <p14:creationId xmlns:p14="http://schemas.microsoft.com/office/powerpoint/2010/main" val="704233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83DE-7D35-4551-8657-ED574B2486CD}"/>
              </a:ext>
            </a:extLst>
          </p:cNvPr>
          <p:cNvSpPr>
            <a:spLocks noGrp="1"/>
          </p:cNvSpPr>
          <p:nvPr>
            <p:ph type="title"/>
          </p:nvPr>
        </p:nvSpPr>
        <p:spPr/>
        <p:txBody>
          <a:bodyPr/>
          <a:lstStyle/>
          <a:p>
            <a:r>
              <a:rPr lang="en-US" dirty="0"/>
              <a:t>Synar: ECCO Updates</a:t>
            </a:r>
          </a:p>
        </p:txBody>
      </p:sp>
      <p:sp>
        <p:nvSpPr>
          <p:cNvPr id="3" name="Text Placeholder 2">
            <a:extLst>
              <a:ext uri="{FF2B5EF4-FFF2-40B4-BE49-F238E27FC236}">
                <a16:creationId xmlns:a16="http://schemas.microsoft.com/office/drawing/2014/main" id="{FFA2B18D-7D3F-4EBE-91FB-57712B6BD371}"/>
              </a:ext>
            </a:extLst>
          </p:cNvPr>
          <p:cNvSpPr>
            <a:spLocks noGrp="1"/>
          </p:cNvSpPr>
          <p:nvPr>
            <p:ph type="body" sz="quarter" idx="10"/>
          </p:nvPr>
        </p:nvSpPr>
        <p:spPr>
          <a:xfrm>
            <a:off x="628650" y="1245140"/>
            <a:ext cx="7888288" cy="4997967"/>
          </a:xfrm>
        </p:spPr>
        <p:txBody>
          <a:bodyPr/>
          <a:lstStyle/>
          <a:p>
            <a:pPr marL="0" indent="0">
              <a:buNone/>
            </a:pPr>
            <a:r>
              <a:rPr lang="en-US" dirty="0"/>
              <a:t>Process Data</a:t>
            </a:r>
          </a:p>
          <a:p>
            <a:endParaRPr lang="en-US" dirty="0"/>
          </a:p>
        </p:txBody>
      </p:sp>
      <p:pic>
        <p:nvPicPr>
          <p:cNvPr id="4" name="Picture 3">
            <a:extLst>
              <a:ext uri="{FF2B5EF4-FFF2-40B4-BE49-F238E27FC236}">
                <a16:creationId xmlns:a16="http://schemas.microsoft.com/office/drawing/2014/main" id="{3F01C366-2B8E-4FFA-95CF-C6622524F877}"/>
              </a:ext>
            </a:extLst>
          </p:cNvPr>
          <p:cNvPicPr>
            <a:picLocks noChangeAspect="1"/>
          </p:cNvPicPr>
          <p:nvPr/>
        </p:nvPicPr>
        <p:blipFill>
          <a:blip r:embed="rId3"/>
          <a:stretch>
            <a:fillRect/>
          </a:stretch>
        </p:blipFill>
        <p:spPr>
          <a:xfrm>
            <a:off x="460237" y="1936266"/>
            <a:ext cx="8223526" cy="4297680"/>
          </a:xfrm>
          <a:prstGeom prst="rect">
            <a:avLst/>
          </a:prstGeom>
        </p:spPr>
      </p:pic>
    </p:spTree>
    <p:extLst>
      <p:ext uri="{BB962C8B-B14F-4D97-AF65-F5344CB8AC3E}">
        <p14:creationId xmlns:p14="http://schemas.microsoft.com/office/powerpoint/2010/main" val="313100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7115E04-4A6A-471B-8B5E-9AB58E33990A}"/>
              </a:ext>
            </a:extLst>
          </p:cNvPr>
          <p:cNvSpPr>
            <a:spLocks noGrp="1"/>
          </p:cNvSpPr>
          <p:nvPr>
            <p:ph type="body" sz="quarter" idx="10"/>
          </p:nvPr>
        </p:nvSpPr>
        <p:spPr/>
        <p:txBody>
          <a:bodyPr/>
          <a:lstStyle/>
          <a:p>
            <a:pPr algn="ctr"/>
            <a:r>
              <a:rPr lang="en-US" b="1" dirty="0"/>
              <a:t>State Updates</a:t>
            </a:r>
          </a:p>
        </p:txBody>
      </p:sp>
    </p:spTree>
    <p:extLst>
      <p:ext uri="{BB962C8B-B14F-4D97-AF65-F5344CB8AC3E}">
        <p14:creationId xmlns:p14="http://schemas.microsoft.com/office/powerpoint/2010/main" val="1581302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FB45-5A32-493A-B164-151571F45B09}"/>
              </a:ext>
            </a:extLst>
          </p:cNvPr>
          <p:cNvSpPr>
            <a:spLocks noGrp="1"/>
          </p:cNvSpPr>
          <p:nvPr>
            <p:ph type="title"/>
          </p:nvPr>
        </p:nvSpPr>
        <p:spPr/>
        <p:txBody>
          <a:bodyPr/>
          <a:lstStyle/>
          <a:p>
            <a:r>
              <a:rPr lang="en-US" dirty="0"/>
              <a:t>Synar: Merchant Tracker</a:t>
            </a:r>
          </a:p>
        </p:txBody>
      </p:sp>
      <p:pic>
        <p:nvPicPr>
          <p:cNvPr id="5" name="Picture 4">
            <a:extLst>
              <a:ext uri="{FF2B5EF4-FFF2-40B4-BE49-F238E27FC236}">
                <a16:creationId xmlns:a16="http://schemas.microsoft.com/office/drawing/2014/main" id="{A19D7DD2-AFE2-451B-B429-1E795442D606}"/>
              </a:ext>
            </a:extLst>
          </p:cNvPr>
          <p:cNvPicPr>
            <a:picLocks noChangeAspect="1"/>
          </p:cNvPicPr>
          <p:nvPr/>
        </p:nvPicPr>
        <p:blipFill>
          <a:blip r:embed="rId3"/>
          <a:stretch>
            <a:fillRect/>
          </a:stretch>
        </p:blipFill>
        <p:spPr>
          <a:xfrm>
            <a:off x="312271" y="1472397"/>
            <a:ext cx="8519458" cy="4389120"/>
          </a:xfrm>
          <a:prstGeom prst="rect">
            <a:avLst/>
          </a:prstGeom>
        </p:spPr>
      </p:pic>
    </p:spTree>
    <p:extLst>
      <p:ext uri="{BB962C8B-B14F-4D97-AF65-F5344CB8AC3E}">
        <p14:creationId xmlns:p14="http://schemas.microsoft.com/office/powerpoint/2010/main" val="996469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055C2-751B-4038-87A6-3F58400B5C59}"/>
              </a:ext>
            </a:extLst>
          </p:cNvPr>
          <p:cNvSpPr>
            <a:spLocks noGrp="1"/>
          </p:cNvSpPr>
          <p:nvPr>
            <p:ph type="title"/>
          </p:nvPr>
        </p:nvSpPr>
        <p:spPr/>
        <p:txBody>
          <a:bodyPr/>
          <a:lstStyle/>
          <a:p>
            <a:r>
              <a:rPr lang="en-US" dirty="0"/>
              <a:t>Synar: Downloading Reports</a:t>
            </a:r>
          </a:p>
        </p:txBody>
      </p:sp>
      <p:pic>
        <p:nvPicPr>
          <p:cNvPr id="5" name="Picture 4">
            <a:extLst>
              <a:ext uri="{FF2B5EF4-FFF2-40B4-BE49-F238E27FC236}">
                <a16:creationId xmlns:a16="http://schemas.microsoft.com/office/drawing/2014/main" id="{4013A331-6190-4FD3-828A-2B0EE1F417C1}"/>
              </a:ext>
            </a:extLst>
          </p:cNvPr>
          <p:cNvPicPr>
            <a:picLocks noChangeAspect="1"/>
          </p:cNvPicPr>
          <p:nvPr/>
        </p:nvPicPr>
        <p:blipFill>
          <a:blip r:embed="rId3"/>
          <a:stretch>
            <a:fillRect/>
          </a:stretch>
        </p:blipFill>
        <p:spPr>
          <a:xfrm>
            <a:off x="182880" y="1840900"/>
            <a:ext cx="8778240" cy="2955792"/>
          </a:xfrm>
          <a:prstGeom prst="rect">
            <a:avLst/>
          </a:prstGeom>
        </p:spPr>
      </p:pic>
    </p:spTree>
    <p:extLst>
      <p:ext uri="{BB962C8B-B14F-4D97-AF65-F5344CB8AC3E}">
        <p14:creationId xmlns:p14="http://schemas.microsoft.com/office/powerpoint/2010/main" val="575371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AA472F-D853-44CD-A0EC-52E41E797E1C}"/>
              </a:ext>
            </a:extLst>
          </p:cNvPr>
          <p:cNvSpPr>
            <a:spLocks noGrp="1"/>
          </p:cNvSpPr>
          <p:nvPr>
            <p:ph type="body" sz="quarter" idx="10"/>
          </p:nvPr>
        </p:nvSpPr>
        <p:spPr/>
        <p:txBody>
          <a:bodyPr/>
          <a:lstStyle/>
          <a:p>
            <a:pPr algn="ctr"/>
            <a:r>
              <a:rPr lang="en-US" b="1" dirty="0"/>
              <a:t>TTA Updates</a:t>
            </a:r>
          </a:p>
        </p:txBody>
      </p:sp>
      <p:sp>
        <p:nvSpPr>
          <p:cNvPr id="6" name="Text Placeholder 5">
            <a:extLst>
              <a:ext uri="{FF2B5EF4-FFF2-40B4-BE49-F238E27FC236}">
                <a16:creationId xmlns:a16="http://schemas.microsoft.com/office/drawing/2014/main" id="{BB2FCAFB-FC32-462C-8F15-6C06B221A867}"/>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25EFF086-0596-471E-B33D-B08321F75DB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65470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67A10-FE20-447E-8C3A-A67206FB05D3}"/>
              </a:ext>
            </a:extLst>
          </p:cNvPr>
          <p:cNvSpPr>
            <a:spLocks noGrp="1"/>
          </p:cNvSpPr>
          <p:nvPr>
            <p:ph type="title"/>
          </p:nvPr>
        </p:nvSpPr>
        <p:spPr/>
        <p:txBody>
          <a:bodyPr/>
          <a:lstStyle/>
          <a:p>
            <a:r>
              <a:rPr lang="en-US" sz="3600" dirty="0"/>
              <a:t>Q and A</a:t>
            </a:r>
          </a:p>
        </p:txBody>
      </p:sp>
      <p:pic>
        <p:nvPicPr>
          <p:cNvPr id="4" name="Picture 3">
            <a:extLst>
              <a:ext uri="{FF2B5EF4-FFF2-40B4-BE49-F238E27FC236}">
                <a16:creationId xmlns:a16="http://schemas.microsoft.com/office/drawing/2014/main" id="{1D9992FC-2448-43C9-920A-26C582F0C6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33500" y="1524000"/>
            <a:ext cx="6477000" cy="3810000"/>
          </a:xfrm>
          <a:prstGeom prst="rect">
            <a:avLst/>
          </a:prstGeom>
        </p:spPr>
      </p:pic>
      <p:sp>
        <p:nvSpPr>
          <p:cNvPr id="5" name="TextBox 4">
            <a:extLst>
              <a:ext uri="{FF2B5EF4-FFF2-40B4-BE49-F238E27FC236}">
                <a16:creationId xmlns:a16="http://schemas.microsoft.com/office/drawing/2014/main" id="{03D1A052-5B72-446E-A300-3CBB2F9A83BB}"/>
              </a:ext>
            </a:extLst>
          </p:cNvPr>
          <p:cNvSpPr txBox="1"/>
          <p:nvPr/>
        </p:nvSpPr>
        <p:spPr>
          <a:xfrm>
            <a:off x="1333500" y="5334000"/>
            <a:ext cx="6477000" cy="230832"/>
          </a:xfrm>
          <a:prstGeom prst="rect">
            <a:avLst/>
          </a:prstGeom>
          <a:noFill/>
        </p:spPr>
        <p:txBody>
          <a:bodyPr wrap="square" rtlCol="0">
            <a:spAutoFit/>
          </a:bodyPr>
          <a:lstStyle/>
          <a:p>
            <a:r>
              <a:rPr lang="en-US" sz="900">
                <a:hlinkClick r:id="rId3" tooltip="http://www.mujeresdeempresa.com/el-arte-de-preguntar-para-obtener-un-si/"/>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88654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D449-0184-4556-BE64-567D42B11834}"/>
              </a:ext>
            </a:extLst>
          </p:cNvPr>
          <p:cNvSpPr>
            <a:spLocks noGrp="1"/>
          </p:cNvSpPr>
          <p:nvPr>
            <p:ph type="title"/>
          </p:nvPr>
        </p:nvSpPr>
        <p:spPr/>
        <p:txBody>
          <a:bodyPr/>
          <a:lstStyle/>
          <a:p>
            <a:r>
              <a:rPr lang="en-US" dirty="0"/>
              <a:t>Partnerships for Success (PFS-2018)</a:t>
            </a:r>
          </a:p>
        </p:txBody>
      </p:sp>
      <p:sp>
        <p:nvSpPr>
          <p:cNvPr id="3" name="Text Placeholder 2">
            <a:extLst>
              <a:ext uri="{FF2B5EF4-FFF2-40B4-BE49-F238E27FC236}">
                <a16:creationId xmlns:a16="http://schemas.microsoft.com/office/drawing/2014/main" id="{E0F746CC-E4F0-4992-B0C4-E5171F36EC8B}"/>
              </a:ext>
            </a:extLst>
          </p:cNvPr>
          <p:cNvSpPr>
            <a:spLocks noGrp="1"/>
          </p:cNvSpPr>
          <p:nvPr>
            <p:ph type="body" sz="quarter" idx="10"/>
          </p:nvPr>
        </p:nvSpPr>
        <p:spPr/>
        <p:txBody>
          <a:bodyPr/>
          <a:lstStyle/>
          <a:p>
            <a:r>
              <a:rPr lang="en-US" b="0" dirty="0"/>
              <a:t>Primary prevention initiatives focused on utilizing a strategic planning process to prevent underage alcohol use by youth ages 9-20, marijuana and e-cigarettes</a:t>
            </a:r>
          </a:p>
          <a:p>
            <a:r>
              <a:rPr lang="en-US" b="0" dirty="0"/>
              <a:t>10 counties will be awarded up to $123,000 annually to plan and implement evidence- based prevention initiatives for:</a:t>
            </a:r>
          </a:p>
          <a:p>
            <a:pPr lvl="1"/>
            <a:r>
              <a:rPr lang="en-US" b="0" dirty="0"/>
              <a:t>Alcohol OR</a:t>
            </a:r>
          </a:p>
          <a:p>
            <a:pPr lvl="1"/>
            <a:r>
              <a:rPr lang="en-US" b="0" dirty="0"/>
              <a:t>Alcohol and marijuana OR </a:t>
            </a:r>
          </a:p>
          <a:p>
            <a:pPr lvl="1"/>
            <a:r>
              <a:rPr lang="en-US" b="0" dirty="0"/>
              <a:t>Alcohol and e-cigarettes</a:t>
            </a:r>
          </a:p>
          <a:p>
            <a:endParaRPr lang="en-US" dirty="0"/>
          </a:p>
        </p:txBody>
      </p:sp>
      <p:sp>
        <p:nvSpPr>
          <p:cNvPr id="4" name="Text Placeholder 3">
            <a:extLst>
              <a:ext uri="{FF2B5EF4-FFF2-40B4-BE49-F238E27FC236}">
                <a16:creationId xmlns:a16="http://schemas.microsoft.com/office/drawing/2014/main" id="{5C9B70A3-DE92-4771-B9AF-DEC90E13340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1778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611B8F-02AA-4323-B0E6-28CFF8A24F14}"/>
              </a:ext>
            </a:extLst>
          </p:cNvPr>
          <p:cNvSpPr>
            <a:spLocks noGrp="1"/>
          </p:cNvSpPr>
          <p:nvPr>
            <p:ph type="title"/>
          </p:nvPr>
        </p:nvSpPr>
        <p:spPr>
          <a:xfrm>
            <a:off x="674369" y="573578"/>
            <a:ext cx="7843267" cy="922713"/>
          </a:xfrm>
        </p:spPr>
        <p:txBody>
          <a:bodyPr/>
          <a:lstStyle/>
          <a:p>
            <a:r>
              <a:rPr lang="en-US" dirty="0"/>
              <a:t>PFS-Community Request for Applications (RFA)</a:t>
            </a:r>
          </a:p>
        </p:txBody>
      </p:sp>
      <p:sp>
        <p:nvSpPr>
          <p:cNvPr id="6" name="Text Placeholder 5">
            <a:extLst>
              <a:ext uri="{FF2B5EF4-FFF2-40B4-BE49-F238E27FC236}">
                <a16:creationId xmlns:a16="http://schemas.microsoft.com/office/drawing/2014/main" id="{47F6EB44-A4EB-4C07-A982-B70CD764CB69}"/>
              </a:ext>
            </a:extLst>
          </p:cNvPr>
          <p:cNvSpPr>
            <a:spLocks noGrp="1"/>
          </p:cNvSpPr>
          <p:nvPr>
            <p:ph type="body" sz="quarter" idx="10"/>
          </p:nvPr>
        </p:nvSpPr>
        <p:spPr>
          <a:xfrm>
            <a:off x="628650" y="1556426"/>
            <a:ext cx="7888288" cy="4686681"/>
          </a:xfrm>
        </p:spPr>
        <p:txBody>
          <a:bodyPr/>
          <a:lstStyle/>
          <a:p>
            <a:pPr marL="0" indent="0">
              <a:buNone/>
            </a:pPr>
            <a:endParaRPr lang="en-US" dirty="0"/>
          </a:p>
        </p:txBody>
      </p:sp>
      <p:graphicFrame>
        <p:nvGraphicFramePr>
          <p:cNvPr id="8" name="Table 7">
            <a:extLst>
              <a:ext uri="{FF2B5EF4-FFF2-40B4-BE49-F238E27FC236}">
                <a16:creationId xmlns:a16="http://schemas.microsoft.com/office/drawing/2014/main" id="{9285D8BF-330F-447C-8846-B3F9DFCA59D7}"/>
              </a:ext>
            </a:extLst>
          </p:cNvPr>
          <p:cNvGraphicFramePr>
            <a:graphicFrameLocks noGrp="1"/>
          </p:cNvGraphicFramePr>
          <p:nvPr>
            <p:extLst>
              <p:ext uri="{D42A27DB-BD31-4B8C-83A1-F6EECF244321}">
                <p14:modId xmlns:p14="http://schemas.microsoft.com/office/powerpoint/2010/main" val="909551545"/>
              </p:ext>
            </p:extLst>
          </p:nvPr>
        </p:nvGraphicFramePr>
        <p:xfrm>
          <a:off x="627062" y="1556426"/>
          <a:ext cx="8244564" cy="4931924"/>
        </p:xfrm>
        <a:graphic>
          <a:graphicData uri="http://schemas.openxmlformats.org/drawingml/2006/table">
            <a:tbl>
              <a:tblPr firstRow="1" firstCol="1" bandRow="1">
                <a:tableStyleId>{5C22544A-7EE6-4342-B048-85BDC9FD1C3A}</a:tableStyleId>
              </a:tblPr>
              <a:tblGrid>
                <a:gridCol w="3373831">
                  <a:extLst>
                    <a:ext uri="{9D8B030D-6E8A-4147-A177-3AD203B41FA5}">
                      <a16:colId xmlns:a16="http://schemas.microsoft.com/office/drawing/2014/main" val="1319768600"/>
                    </a:ext>
                  </a:extLst>
                </a:gridCol>
                <a:gridCol w="4870733">
                  <a:extLst>
                    <a:ext uri="{9D8B030D-6E8A-4147-A177-3AD203B41FA5}">
                      <a16:colId xmlns:a16="http://schemas.microsoft.com/office/drawing/2014/main" val="698604670"/>
                    </a:ext>
                  </a:extLst>
                </a:gridCol>
              </a:tblGrid>
              <a:tr h="496522">
                <a:tc gridSpan="2">
                  <a:txBody>
                    <a:bodyPr/>
                    <a:lstStyle/>
                    <a:p>
                      <a:pPr marL="0" marR="0">
                        <a:lnSpc>
                          <a:spcPct val="115000"/>
                        </a:lnSpc>
                        <a:spcBef>
                          <a:spcPts val="0"/>
                        </a:spcBef>
                        <a:spcAft>
                          <a:spcPts val="1000"/>
                        </a:spcAft>
                      </a:pPr>
                      <a:r>
                        <a:rPr lang="en-US" sz="1400" dirty="0">
                          <a:effectLst/>
                        </a:rPr>
                        <a:t>RFA SCHEDULE</a:t>
                      </a:r>
                      <a:endParaRPr lang="en-US" sz="1200" dirty="0">
                        <a:effectLst/>
                        <a:latin typeface="Times New Roman" panose="02020603050405020304" pitchFamily="18" charset="0"/>
                        <a:ea typeface="Arial Unicode MS"/>
                      </a:endParaRPr>
                    </a:p>
                  </a:txBody>
                  <a:tcPr marL="50800" marR="50800" marT="50800" marB="50800">
                    <a:solidFill>
                      <a:schemeClr val="accent2"/>
                    </a:solidFill>
                  </a:tcPr>
                </a:tc>
                <a:tc hMerge="1">
                  <a:txBody>
                    <a:bodyPr/>
                    <a:lstStyle/>
                    <a:p>
                      <a:endParaRPr lang="en-US"/>
                    </a:p>
                  </a:txBody>
                  <a:tcPr/>
                </a:tc>
                <a:extLst>
                  <a:ext uri="{0D108BD9-81ED-4DB2-BD59-A6C34878D82A}">
                    <a16:rowId xmlns:a16="http://schemas.microsoft.com/office/drawing/2014/main" val="2727918632"/>
                  </a:ext>
                </a:extLst>
              </a:tr>
              <a:tr h="502691">
                <a:tc>
                  <a:txBody>
                    <a:bodyPr/>
                    <a:lstStyle/>
                    <a:p>
                      <a:pPr marL="0" marR="0" algn="ctr">
                        <a:lnSpc>
                          <a:spcPct val="115000"/>
                        </a:lnSpc>
                        <a:spcBef>
                          <a:spcPts val="0"/>
                        </a:spcBef>
                        <a:spcAft>
                          <a:spcPts val="1000"/>
                        </a:spcAft>
                      </a:pPr>
                      <a:r>
                        <a:rPr lang="en-US" sz="1400" dirty="0">
                          <a:effectLst/>
                          <a:uFill>
                            <a:solidFill>
                              <a:srgbClr val="000000"/>
                            </a:solidFill>
                          </a:uFill>
                        </a:rPr>
                        <a:t>Date</a:t>
                      </a:r>
                      <a:endParaRPr lang="en-US"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solidFill>
                      <a:schemeClr val="accent2"/>
                    </a:solidFill>
                  </a:tcPr>
                </a:tc>
                <a:tc>
                  <a:txBody>
                    <a:bodyPr/>
                    <a:lstStyle/>
                    <a:p>
                      <a:pPr marL="0" marR="0" algn="ctr">
                        <a:lnSpc>
                          <a:spcPct val="115000"/>
                        </a:lnSpc>
                        <a:spcBef>
                          <a:spcPts val="0"/>
                        </a:spcBef>
                        <a:spcAft>
                          <a:spcPts val="0"/>
                        </a:spcAft>
                      </a:pPr>
                      <a:r>
                        <a:rPr lang="en-US" sz="1400" b="1" dirty="0">
                          <a:effectLst/>
                          <a:uFill>
                            <a:solidFill>
                              <a:srgbClr val="000000"/>
                            </a:solidFill>
                          </a:uFill>
                        </a:rPr>
                        <a:t>Event</a:t>
                      </a:r>
                      <a:endParaRPr lang="en-US" sz="1100" b="1"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025190898"/>
                  </a:ext>
                </a:extLst>
              </a:tr>
              <a:tr h="452955">
                <a:tc>
                  <a:txBody>
                    <a:bodyPr/>
                    <a:lstStyle/>
                    <a:p>
                      <a:pPr marL="0" marR="0">
                        <a:lnSpc>
                          <a:spcPct val="115000"/>
                        </a:lnSpc>
                        <a:spcBef>
                          <a:spcPts val="0"/>
                        </a:spcBef>
                        <a:spcAft>
                          <a:spcPts val="0"/>
                        </a:spcAft>
                      </a:pPr>
                      <a:r>
                        <a:rPr lang="en-US" sz="1200" dirty="0">
                          <a:effectLst/>
                          <a:uFill>
                            <a:solidFill>
                              <a:srgbClr val="000000"/>
                            </a:solidFill>
                          </a:uFill>
                        </a:rPr>
                        <a:t>07/19/2019</a:t>
                      </a:r>
                      <a:endParaRPr lang="en-US"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solidFill>
                      <a:schemeClr val="accent2"/>
                    </a:solidFill>
                  </a:tcPr>
                </a:tc>
                <a:tc>
                  <a:txBody>
                    <a:bodyPr/>
                    <a:lstStyle/>
                    <a:p>
                      <a:pPr marL="0" marR="0">
                        <a:lnSpc>
                          <a:spcPct val="115000"/>
                        </a:lnSpc>
                        <a:spcBef>
                          <a:spcPts val="0"/>
                        </a:spcBef>
                        <a:spcAft>
                          <a:spcPts val="0"/>
                        </a:spcAft>
                      </a:pPr>
                      <a:r>
                        <a:rPr lang="en-US" sz="1200" b="1" dirty="0">
                          <a:effectLst/>
                          <a:uFill>
                            <a:solidFill>
                              <a:srgbClr val="000000"/>
                            </a:solidFill>
                          </a:uFill>
                        </a:rPr>
                        <a:t>Request for Application posted</a:t>
                      </a:r>
                      <a:endParaRPr lang="en-US" sz="1100" b="1"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768750252"/>
                  </a:ext>
                </a:extLst>
              </a:tr>
              <a:tr h="1156084">
                <a:tc>
                  <a:txBody>
                    <a:bodyPr/>
                    <a:lstStyle/>
                    <a:p>
                      <a:pPr marL="0" marR="0">
                        <a:lnSpc>
                          <a:spcPct val="115000"/>
                        </a:lnSpc>
                        <a:spcBef>
                          <a:spcPts val="0"/>
                        </a:spcBef>
                        <a:spcAft>
                          <a:spcPts val="0"/>
                        </a:spcAft>
                      </a:pPr>
                      <a:r>
                        <a:rPr lang="en-US" sz="1200" dirty="0">
                          <a:effectLst/>
                          <a:uFill>
                            <a:solidFill>
                              <a:srgbClr val="000000"/>
                            </a:solidFill>
                          </a:uFill>
                        </a:rPr>
                        <a:t>08/26/19-10 am-noon</a:t>
                      </a:r>
                    </a:p>
                    <a:p>
                      <a:pPr marL="0" marR="0">
                        <a:lnSpc>
                          <a:spcPct val="115000"/>
                        </a:lnSpc>
                        <a:spcBef>
                          <a:spcPts val="0"/>
                        </a:spcBef>
                        <a:spcAft>
                          <a:spcPts val="0"/>
                        </a:spcAft>
                      </a:pPr>
                      <a:endParaRPr lang="en-US" sz="1200" dirty="0">
                        <a:effectLst/>
                        <a:uFill>
                          <a:solidFill>
                            <a:srgbClr val="000000"/>
                          </a:solidFill>
                        </a:uFill>
                      </a:endParaRPr>
                    </a:p>
                    <a:p>
                      <a:pPr marL="0" marR="0">
                        <a:lnSpc>
                          <a:spcPct val="115000"/>
                        </a:lnSpc>
                        <a:spcBef>
                          <a:spcPts val="0"/>
                        </a:spcBef>
                        <a:spcAft>
                          <a:spcPts val="0"/>
                        </a:spcAft>
                      </a:pPr>
                      <a:r>
                        <a:rPr lang="en-US" sz="1200" dirty="0">
                          <a:effectLst/>
                          <a:uFill>
                            <a:solidFill>
                              <a:srgbClr val="000000"/>
                            </a:solidFill>
                          </a:uFill>
                        </a:rPr>
                        <a:t>08/27/19-1-3 pm</a:t>
                      </a:r>
                    </a:p>
                    <a:p>
                      <a:pPr marL="0" marR="0">
                        <a:lnSpc>
                          <a:spcPct val="115000"/>
                        </a:lnSpc>
                        <a:spcBef>
                          <a:spcPts val="0"/>
                        </a:spcBef>
                        <a:spcAft>
                          <a:spcPts val="0"/>
                        </a:spcAft>
                      </a:pPr>
                      <a:endParaRPr lang="en-US" sz="1200" dirty="0">
                        <a:effectLst/>
                        <a:uFill>
                          <a:solidFill>
                            <a:srgbClr val="000000"/>
                          </a:solidFill>
                        </a:uFill>
                      </a:endParaRPr>
                    </a:p>
                    <a:p>
                      <a:pPr marL="0" marR="0">
                        <a:lnSpc>
                          <a:spcPct val="115000"/>
                        </a:lnSpc>
                        <a:spcBef>
                          <a:spcPts val="0"/>
                        </a:spcBef>
                        <a:spcAft>
                          <a:spcPts val="0"/>
                        </a:spcAft>
                      </a:pPr>
                      <a:r>
                        <a:rPr lang="en-US" sz="1200" dirty="0">
                          <a:effectLst/>
                          <a:uFill>
                            <a:solidFill>
                              <a:srgbClr val="000000"/>
                            </a:solidFill>
                          </a:uFill>
                        </a:rPr>
                        <a:t>08/28/2019-1-3 pm</a:t>
                      </a:r>
                      <a:endParaRPr lang="en-US"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solidFill>
                      <a:schemeClr val="accent2"/>
                    </a:solidFill>
                  </a:tcPr>
                </a:tc>
                <a:tc>
                  <a:txBody>
                    <a:bodyPr/>
                    <a:lstStyle/>
                    <a:p>
                      <a:pPr marL="0" marR="0">
                        <a:lnSpc>
                          <a:spcPct val="115000"/>
                        </a:lnSpc>
                        <a:spcBef>
                          <a:spcPts val="0"/>
                        </a:spcBef>
                        <a:spcAft>
                          <a:spcPts val="0"/>
                        </a:spcAft>
                      </a:pPr>
                      <a:r>
                        <a:rPr lang="en-US" sz="1200" b="1" dirty="0">
                          <a:effectLst/>
                          <a:uFill>
                            <a:solidFill>
                              <a:srgbClr val="000000"/>
                            </a:solidFill>
                          </a:uFill>
                        </a:rPr>
                        <a:t>Information Webinars (same content on each day/time)</a:t>
                      </a:r>
                      <a:endParaRPr lang="en-US" sz="1100" b="1"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849444802"/>
                  </a:ext>
                </a:extLst>
              </a:tr>
              <a:tr h="431843">
                <a:tc>
                  <a:txBody>
                    <a:bodyPr/>
                    <a:lstStyle/>
                    <a:p>
                      <a:pPr marL="0" marR="0">
                        <a:spcBef>
                          <a:spcPts val="0"/>
                        </a:spcBef>
                        <a:spcAft>
                          <a:spcPts val="0"/>
                        </a:spcAft>
                      </a:pPr>
                      <a:r>
                        <a:rPr lang="en-US" sz="1200" dirty="0">
                          <a:effectLst/>
                          <a:uFill>
                            <a:solidFill>
                              <a:srgbClr val="000000"/>
                            </a:solidFill>
                          </a:uFill>
                        </a:rPr>
                        <a:t>09/06/2019</a:t>
                      </a:r>
                      <a:endParaRPr lang="en-US" sz="12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00" marB="50800">
                    <a:solidFill>
                      <a:schemeClr val="accent2"/>
                    </a:solidFill>
                  </a:tcPr>
                </a:tc>
                <a:tc>
                  <a:txBody>
                    <a:bodyPr/>
                    <a:lstStyle/>
                    <a:p>
                      <a:pPr marL="0" marR="0">
                        <a:spcBef>
                          <a:spcPts val="0"/>
                        </a:spcBef>
                        <a:spcAft>
                          <a:spcPts val="0"/>
                        </a:spcAft>
                      </a:pPr>
                      <a:r>
                        <a:rPr lang="en-US" sz="1200" b="1" dirty="0">
                          <a:effectLst/>
                          <a:uFill>
                            <a:solidFill>
                              <a:srgbClr val="000000"/>
                            </a:solidFill>
                          </a:uFill>
                        </a:rPr>
                        <a:t>Last Day for Emailed Questions</a:t>
                      </a:r>
                      <a:endParaRPr lang="en-US" sz="1200" b="1"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00" marB="50800"/>
                </a:tc>
                <a:extLst>
                  <a:ext uri="{0D108BD9-81ED-4DB2-BD59-A6C34878D82A}">
                    <a16:rowId xmlns:a16="http://schemas.microsoft.com/office/drawing/2014/main" val="2030975893"/>
                  </a:ext>
                </a:extLst>
              </a:tr>
              <a:tr h="496258">
                <a:tc>
                  <a:txBody>
                    <a:bodyPr/>
                    <a:lstStyle/>
                    <a:p>
                      <a:pPr marL="0" marR="0">
                        <a:lnSpc>
                          <a:spcPct val="115000"/>
                        </a:lnSpc>
                        <a:spcBef>
                          <a:spcPts val="0"/>
                        </a:spcBef>
                        <a:spcAft>
                          <a:spcPts val="0"/>
                        </a:spcAft>
                      </a:pPr>
                      <a:r>
                        <a:rPr lang="en-US" sz="1200" dirty="0">
                          <a:effectLst/>
                          <a:uFill>
                            <a:solidFill>
                              <a:srgbClr val="000000"/>
                            </a:solidFill>
                          </a:uFill>
                        </a:rPr>
                        <a:t>09/13/2019</a:t>
                      </a:r>
                      <a:endParaRPr lang="en-US"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solidFill>
                      <a:schemeClr val="accent2"/>
                    </a:solidFill>
                  </a:tcPr>
                </a:tc>
                <a:tc>
                  <a:txBody>
                    <a:bodyPr/>
                    <a:lstStyle/>
                    <a:p>
                      <a:pPr marL="0" marR="0">
                        <a:lnSpc>
                          <a:spcPct val="115000"/>
                        </a:lnSpc>
                        <a:spcBef>
                          <a:spcPts val="0"/>
                        </a:spcBef>
                        <a:spcAft>
                          <a:spcPts val="0"/>
                        </a:spcAft>
                      </a:pPr>
                      <a:r>
                        <a:rPr lang="en-US" sz="1200" b="1" dirty="0">
                          <a:effectLst/>
                          <a:uFill>
                            <a:solidFill>
                              <a:srgbClr val="000000"/>
                            </a:solidFill>
                          </a:uFill>
                        </a:rPr>
                        <a:t>Responses to Questions, General Clarifications Posted</a:t>
                      </a:r>
                      <a:endParaRPr lang="en-US" sz="1100" b="1"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2953292325"/>
                  </a:ext>
                </a:extLst>
              </a:tr>
              <a:tr h="452955">
                <a:tc>
                  <a:txBody>
                    <a:bodyPr/>
                    <a:lstStyle/>
                    <a:p>
                      <a:pPr marL="0" marR="0">
                        <a:lnSpc>
                          <a:spcPct val="115000"/>
                        </a:lnSpc>
                        <a:spcBef>
                          <a:spcPts val="0"/>
                        </a:spcBef>
                        <a:spcAft>
                          <a:spcPts val="0"/>
                        </a:spcAft>
                      </a:pPr>
                      <a:r>
                        <a:rPr lang="en-US" sz="1200" dirty="0">
                          <a:effectLst/>
                          <a:uFill>
                            <a:solidFill>
                              <a:srgbClr val="000000"/>
                            </a:solidFill>
                          </a:uFill>
                        </a:rPr>
                        <a:t>09/20/2019</a:t>
                      </a:r>
                      <a:endParaRPr lang="en-US"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solidFill>
                      <a:schemeClr val="accent2"/>
                    </a:solidFill>
                  </a:tcPr>
                </a:tc>
                <a:tc>
                  <a:txBody>
                    <a:bodyPr/>
                    <a:lstStyle/>
                    <a:p>
                      <a:pPr marL="0" marR="0">
                        <a:lnSpc>
                          <a:spcPct val="115000"/>
                        </a:lnSpc>
                        <a:spcBef>
                          <a:spcPts val="0"/>
                        </a:spcBef>
                        <a:spcAft>
                          <a:spcPts val="0"/>
                        </a:spcAft>
                      </a:pPr>
                      <a:r>
                        <a:rPr lang="en-US" sz="1200" b="1" dirty="0">
                          <a:effectLst/>
                          <a:uFill>
                            <a:solidFill>
                              <a:srgbClr val="000000"/>
                            </a:solidFill>
                          </a:uFill>
                        </a:rPr>
                        <a:t>Applications Due by 5:00 pm</a:t>
                      </a:r>
                      <a:endParaRPr lang="en-US" sz="1100" b="1"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246967553"/>
                  </a:ext>
                </a:extLst>
              </a:tr>
              <a:tr h="452955">
                <a:tc>
                  <a:txBody>
                    <a:bodyPr/>
                    <a:lstStyle/>
                    <a:p>
                      <a:pPr marL="0" marR="0">
                        <a:lnSpc>
                          <a:spcPct val="115000"/>
                        </a:lnSpc>
                        <a:spcBef>
                          <a:spcPts val="0"/>
                        </a:spcBef>
                        <a:spcAft>
                          <a:spcPts val="0"/>
                        </a:spcAft>
                      </a:pPr>
                      <a:r>
                        <a:rPr lang="en-US" sz="1200" dirty="0">
                          <a:effectLst/>
                          <a:uFill>
                            <a:solidFill>
                              <a:srgbClr val="000000"/>
                            </a:solidFill>
                          </a:uFill>
                        </a:rPr>
                        <a:t>09/30/2019</a:t>
                      </a:r>
                      <a:endParaRPr lang="en-US"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solidFill>
                      <a:schemeClr val="accent2"/>
                    </a:solidFill>
                  </a:tcPr>
                </a:tc>
                <a:tc>
                  <a:txBody>
                    <a:bodyPr/>
                    <a:lstStyle/>
                    <a:p>
                      <a:pPr marL="0" marR="0">
                        <a:lnSpc>
                          <a:spcPct val="115000"/>
                        </a:lnSpc>
                        <a:spcBef>
                          <a:spcPts val="0"/>
                        </a:spcBef>
                        <a:spcAft>
                          <a:spcPts val="0"/>
                        </a:spcAft>
                      </a:pPr>
                      <a:r>
                        <a:rPr lang="en-US" sz="1200" b="1" dirty="0">
                          <a:effectLst/>
                          <a:uFill>
                            <a:solidFill>
                              <a:srgbClr val="000000"/>
                            </a:solidFill>
                          </a:uFill>
                        </a:rPr>
                        <a:t>Notification of Selected Applicants</a:t>
                      </a:r>
                      <a:endParaRPr lang="en-US" sz="1100" b="1"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19043371"/>
                  </a:ext>
                </a:extLst>
              </a:tr>
              <a:tr h="489661">
                <a:tc>
                  <a:txBody>
                    <a:bodyPr/>
                    <a:lstStyle/>
                    <a:p>
                      <a:pPr marL="0" marR="0">
                        <a:lnSpc>
                          <a:spcPct val="115000"/>
                        </a:lnSpc>
                        <a:spcBef>
                          <a:spcPts val="0"/>
                        </a:spcBef>
                        <a:spcAft>
                          <a:spcPts val="0"/>
                        </a:spcAft>
                      </a:pPr>
                      <a:r>
                        <a:rPr lang="en-US" sz="1200" dirty="0">
                          <a:effectLst/>
                          <a:uFill>
                            <a:solidFill>
                              <a:srgbClr val="000000"/>
                            </a:solidFill>
                          </a:uFill>
                        </a:rPr>
                        <a:t>After 9/30/2019</a:t>
                      </a:r>
                      <a:endParaRPr lang="en-US"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solidFill>
                      <a:schemeClr val="accent2"/>
                    </a:solidFill>
                  </a:tcPr>
                </a:tc>
                <a:tc>
                  <a:txBody>
                    <a:bodyPr/>
                    <a:lstStyle/>
                    <a:p>
                      <a:pPr marL="0" marR="0">
                        <a:lnSpc>
                          <a:spcPct val="115000"/>
                        </a:lnSpc>
                        <a:spcBef>
                          <a:spcPts val="0"/>
                        </a:spcBef>
                        <a:spcAft>
                          <a:spcPts val="0"/>
                        </a:spcAft>
                      </a:pPr>
                      <a:r>
                        <a:rPr lang="en-US" sz="1200" b="1" dirty="0">
                          <a:effectLst/>
                          <a:uFill>
                            <a:solidFill>
                              <a:srgbClr val="000000"/>
                            </a:solidFill>
                          </a:uFill>
                        </a:rPr>
                        <a:t>Applicants Awarded funding</a:t>
                      </a:r>
                      <a:endParaRPr lang="en-US" sz="1100" b="1"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699330008"/>
                  </a:ext>
                </a:extLst>
              </a:tr>
            </a:tbl>
          </a:graphicData>
        </a:graphic>
      </p:graphicFrame>
    </p:spTree>
    <p:extLst>
      <p:ext uri="{BB962C8B-B14F-4D97-AF65-F5344CB8AC3E}">
        <p14:creationId xmlns:p14="http://schemas.microsoft.com/office/powerpoint/2010/main" val="301018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341B-9239-4B3D-AA79-4474ABD5BB5F}"/>
              </a:ext>
            </a:extLst>
          </p:cNvPr>
          <p:cNvSpPr>
            <a:spLocks noGrp="1"/>
          </p:cNvSpPr>
          <p:nvPr>
            <p:ph type="title"/>
          </p:nvPr>
        </p:nvSpPr>
        <p:spPr/>
        <p:txBody>
          <a:bodyPr/>
          <a:lstStyle/>
          <a:p>
            <a:r>
              <a:rPr lang="en-US" dirty="0"/>
              <a:t>PFS 2019</a:t>
            </a:r>
          </a:p>
        </p:txBody>
      </p:sp>
      <p:sp>
        <p:nvSpPr>
          <p:cNvPr id="3" name="Text Placeholder 2">
            <a:extLst>
              <a:ext uri="{FF2B5EF4-FFF2-40B4-BE49-F238E27FC236}">
                <a16:creationId xmlns:a16="http://schemas.microsoft.com/office/drawing/2014/main" id="{8A0260EC-A1E3-4003-8FC9-2C672A0B1D5A}"/>
              </a:ext>
            </a:extLst>
          </p:cNvPr>
          <p:cNvSpPr>
            <a:spLocks noGrp="1"/>
          </p:cNvSpPr>
          <p:nvPr>
            <p:ph type="body" sz="quarter" idx="10"/>
          </p:nvPr>
        </p:nvSpPr>
        <p:spPr/>
        <p:txBody>
          <a:bodyPr/>
          <a:lstStyle/>
          <a:p>
            <a:r>
              <a:rPr lang="en-US" dirty="0"/>
              <a:t>North Carolina applicants should receive notification soon</a:t>
            </a:r>
          </a:p>
          <a:p>
            <a:r>
              <a:rPr lang="en-US" dirty="0"/>
              <a:t>Nationwide: </a:t>
            </a:r>
          </a:p>
          <a:p>
            <a:pPr lvl="1"/>
            <a:r>
              <a:rPr lang="en-US" dirty="0"/>
              <a:t>Approximately 127 grants and 25 tribes awarded</a:t>
            </a:r>
          </a:p>
          <a:p>
            <a:r>
              <a:rPr lang="en-US" dirty="0"/>
              <a:t>Check this website for more information:</a:t>
            </a:r>
          </a:p>
          <a:p>
            <a:pPr marL="0" indent="0">
              <a:buNone/>
            </a:pPr>
            <a:r>
              <a:rPr lang="en-US" u="sng" dirty="0">
                <a:hlinkClick r:id="rId2"/>
              </a:rPr>
              <a:t>https://www.samhsa.gov/grants-awards-by-state</a:t>
            </a:r>
            <a:endParaRPr lang="en-US" dirty="0"/>
          </a:p>
          <a:p>
            <a:pPr marL="0" indent="0">
              <a:buNone/>
            </a:pPr>
            <a:endParaRPr lang="en-US" dirty="0"/>
          </a:p>
          <a:p>
            <a:endParaRPr lang="en-US" dirty="0"/>
          </a:p>
        </p:txBody>
      </p:sp>
      <p:sp>
        <p:nvSpPr>
          <p:cNvPr id="4" name="Text Placeholder 3">
            <a:extLst>
              <a:ext uri="{FF2B5EF4-FFF2-40B4-BE49-F238E27FC236}">
                <a16:creationId xmlns:a16="http://schemas.microsoft.com/office/drawing/2014/main" id="{0EC50F40-4F42-4988-A7B9-89F6C2AEF68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61418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E6A4-A452-49DC-B119-58F9443AA84A}"/>
              </a:ext>
            </a:extLst>
          </p:cNvPr>
          <p:cNvSpPr>
            <a:spLocks noGrp="1"/>
          </p:cNvSpPr>
          <p:nvPr>
            <p:ph type="title"/>
          </p:nvPr>
        </p:nvSpPr>
        <p:spPr/>
        <p:txBody>
          <a:bodyPr/>
          <a:lstStyle/>
          <a:p>
            <a:r>
              <a:rPr lang="en-US" dirty="0"/>
              <a:t>State Opioid Response-Supplemental</a:t>
            </a:r>
          </a:p>
        </p:txBody>
      </p:sp>
      <p:sp>
        <p:nvSpPr>
          <p:cNvPr id="3" name="Text Placeholder 2">
            <a:extLst>
              <a:ext uri="{FF2B5EF4-FFF2-40B4-BE49-F238E27FC236}">
                <a16:creationId xmlns:a16="http://schemas.microsoft.com/office/drawing/2014/main" id="{0E7B0DB2-7261-47FE-8476-08EE28E909A9}"/>
              </a:ext>
            </a:extLst>
          </p:cNvPr>
          <p:cNvSpPr>
            <a:spLocks noGrp="1"/>
          </p:cNvSpPr>
          <p:nvPr>
            <p:ph type="body" sz="quarter" idx="10"/>
          </p:nvPr>
        </p:nvSpPr>
        <p:spPr/>
        <p:txBody>
          <a:bodyPr/>
          <a:lstStyle/>
          <a:p>
            <a:r>
              <a:rPr lang="en-US" dirty="0"/>
              <a:t>July 1, 2019-June 30, 2020 (work completed through federal fiscal year-September 30, 2019)</a:t>
            </a:r>
          </a:p>
          <a:p>
            <a:r>
              <a:rPr lang="en-US" dirty="0"/>
              <a:t>Funding awarded to:</a:t>
            </a:r>
          </a:p>
          <a:p>
            <a:pPr lvl="1"/>
            <a:r>
              <a:rPr lang="en-US" dirty="0"/>
              <a:t>Build opioid prevention response in local coalitions through CINC</a:t>
            </a:r>
          </a:p>
          <a:p>
            <a:pPr lvl="1"/>
            <a:r>
              <a:rPr lang="en-US" dirty="0"/>
              <a:t>Pilot project in Western part of state for alternative pain management</a:t>
            </a:r>
          </a:p>
          <a:p>
            <a:endParaRPr lang="en-US" dirty="0"/>
          </a:p>
        </p:txBody>
      </p:sp>
      <p:sp>
        <p:nvSpPr>
          <p:cNvPr id="4" name="Text Placeholder 3">
            <a:extLst>
              <a:ext uri="{FF2B5EF4-FFF2-40B4-BE49-F238E27FC236}">
                <a16:creationId xmlns:a16="http://schemas.microsoft.com/office/drawing/2014/main" id="{B970C67D-CC2C-4FAB-A254-6B1182BF15B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1279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C02D-AA69-413A-8D78-64F79B369AF8}"/>
              </a:ext>
            </a:extLst>
          </p:cNvPr>
          <p:cNvSpPr>
            <a:spLocks noGrp="1"/>
          </p:cNvSpPr>
          <p:nvPr>
            <p:ph type="title"/>
          </p:nvPr>
        </p:nvSpPr>
        <p:spPr/>
        <p:txBody>
          <a:bodyPr/>
          <a:lstStyle/>
          <a:p>
            <a:r>
              <a:rPr lang="en-US" dirty="0"/>
              <a:t>Synar Pilot Extension</a:t>
            </a:r>
          </a:p>
        </p:txBody>
      </p:sp>
      <p:sp>
        <p:nvSpPr>
          <p:cNvPr id="3" name="Text Placeholder 2">
            <a:extLst>
              <a:ext uri="{FF2B5EF4-FFF2-40B4-BE49-F238E27FC236}">
                <a16:creationId xmlns:a16="http://schemas.microsoft.com/office/drawing/2014/main" id="{E2ADD1F2-9690-4EE4-A614-456E71886273}"/>
              </a:ext>
            </a:extLst>
          </p:cNvPr>
          <p:cNvSpPr>
            <a:spLocks noGrp="1"/>
          </p:cNvSpPr>
          <p:nvPr>
            <p:ph type="body" sz="quarter" idx="10"/>
          </p:nvPr>
        </p:nvSpPr>
        <p:spPr/>
        <p:txBody>
          <a:bodyPr/>
          <a:lstStyle/>
          <a:p>
            <a:r>
              <a:rPr lang="en-US" dirty="0"/>
              <a:t>One time allocation extended through the LMEs to providers</a:t>
            </a:r>
          </a:p>
          <a:p>
            <a:r>
              <a:rPr lang="en-US" dirty="0"/>
              <a:t>Invoicing- September 30, 2019</a:t>
            </a:r>
          </a:p>
          <a:p>
            <a:r>
              <a:rPr lang="en-US" dirty="0"/>
              <a:t>Pilot Extension Work- December 31, 2019</a:t>
            </a:r>
          </a:p>
          <a:p>
            <a:endParaRPr lang="en-US" dirty="0"/>
          </a:p>
          <a:p>
            <a:endParaRPr lang="en-US" dirty="0"/>
          </a:p>
          <a:p>
            <a:pPr lvl="1">
              <a:buFont typeface="Arial" panose="020B0604020202020204" pitchFamily="34" charset="0"/>
              <a:buChar char="•"/>
            </a:pPr>
            <a:endParaRPr lang="en-US" dirty="0"/>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50310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252D-0A49-4BB7-AB18-1A129B125D19}"/>
              </a:ext>
            </a:extLst>
          </p:cNvPr>
          <p:cNvSpPr>
            <a:spLocks noGrp="1"/>
          </p:cNvSpPr>
          <p:nvPr>
            <p:ph type="title"/>
          </p:nvPr>
        </p:nvSpPr>
        <p:spPr/>
        <p:txBody>
          <a:bodyPr/>
          <a:lstStyle/>
          <a:p>
            <a:r>
              <a:rPr lang="en-US" dirty="0"/>
              <a:t>Maximum Allocation- up to $75,000</a:t>
            </a:r>
          </a:p>
        </p:txBody>
      </p:sp>
      <p:sp>
        <p:nvSpPr>
          <p:cNvPr id="3" name="Text Placeholder 2">
            <a:extLst>
              <a:ext uri="{FF2B5EF4-FFF2-40B4-BE49-F238E27FC236}">
                <a16:creationId xmlns:a16="http://schemas.microsoft.com/office/drawing/2014/main" id="{E0ABE8C2-99EF-48A0-963D-75F2B65DAE7F}"/>
              </a:ext>
            </a:extLst>
          </p:cNvPr>
          <p:cNvSpPr>
            <a:spLocks noGrp="1"/>
          </p:cNvSpPr>
          <p:nvPr>
            <p:ph type="body" sz="quarter" idx="10"/>
          </p:nvPr>
        </p:nvSpPr>
        <p:spPr/>
        <p:txBody>
          <a:bodyPr/>
          <a:lstStyle/>
          <a:p>
            <a:r>
              <a:rPr lang="en-US" dirty="0"/>
              <a:t>Topic 1: $30,000-Tobacco retailer work</a:t>
            </a:r>
          </a:p>
          <a:p>
            <a:pPr marL="0" indent="0">
              <a:buNone/>
            </a:pPr>
            <a:endParaRPr lang="en-US" dirty="0"/>
          </a:p>
          <a:p>
            <a:r>
              <a:rPr lang="en-US" dirty="0"/>
              <a:t>Topic 2: $25,000-Tobacco survey work</a:t>
            </a:r>
          </a:p>
          <a:p>
            <a:pPr marL="0" indent="0">
              <a:buNone/>
            </a:pPr>
            <a:endParaRPr lang="en-US" dirty="0"/>
          </a:p>
          <a:p>
            <a:r>
              <a:rPr lang="en-US" dirty="0"/>
              <a:t>Topic 3: $20,000-Vape Shops and/or Kratom/CBD store work</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996570627"/>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6572</TotalTime>
  <Words>2066</Words>
  <Application>Microsoft Macintosh PowerPoint</Application>
  <PresentationFormat>On-screen Show (4:3)</PresentationFormat>
  <Paragraphs>287</Paragraphs>
  <Slides>33</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 Unicode MS</vt:lpstr>
      <vt:lpstr>Arial</vt:lpstr>
      <vt:lpstr>Calibri</vt:lpstr>
      <vt:lpstr>Franklin Gothic Demi Cond</vt:lpstr>
      <vt:lpstr>Franklin Gothic Medium</vt:lpstr>
      <vt:lpstr>Franklin Gothic Medium Cond</vt:lpstr>
      <vt:lpstr>Gill Sans MT</vt:lpstr>
      <vt:lpstr>Gotham Bold</vt:lpstr>
      <vt:lpstr>Gotham Light</vt:lpstr>
      <vt:lpstr>Helvetica</vt:lpstr>
      <vt:lpstr>Times New Roman</vt:lpstr>
      <vt:lpstr>3_Office Theme</vt:lpstr>
      <vt:lpstr>PowerPoint Presentation</vt:lpstr>
      <vt:lpstr>AGENDA </vt:lpstr>
      <vt:lpstr>PowerPoint Presentation</vt:lpstr>
      <vt:lpstr>Partnerships for Success (PFS-2018)</vt:lpstr>
      <vt:lpstr>PFS-Community Request for Applications (RFA)</vt:lpstr>
      <vt:lpstr>PFS 2019</vt:lpstr>
      <vt:lpstr>State Opioid Response-Supplemental</vt:lpstr>
      <vt:lpstr>Synar Pilot Extension</vt:lpstr>
      <vt:lpstr>Maximum Allocation- up to $75,000</vt:lpstr>
      <vt:lpstr>Synar Pilot Extension</vt:lpstr>
      <vt:lpstr>PowerPoint Presentation</vt:lpstr>
      <vt:lpstr>Themes</vt:lpstr>
      <vt:lpstr>PowerPoint Presentation</vt:lpstr>
      <vt:lpstr>FY 20 Audit: April-June 2020 </vt:lpstr>
      <vt:lpstr>At-A-Glance FY20 Audit Process</vt:lpstr>
      <vt:lpstr>Audit Tool</vt:lpstr>
      <vt:lpstr>Progress (toward best practice steps/ guidelines/standards)</vt:lpstr>
      <vt:lpstr>What if I Don’t Make 2/3 Progress?</vt:lpstr>
      <vt:lpstr>Timelines: LME Audit Training</vt:lpstr>
      <vt:lpstr>Timelines: Provider Audit Training</vt:lpstr>
      <vt:lpstr>ECCO Improvements for Audits-Reports!</vt:lpstr>
      <vt:lpstr>ECCO Improvements for Audits-Reports</vt:lpstr>
      <vt:lpstr>ECCO Improvements for Audits-Reports</vt:lpstr>
      <vt:lpstr>ECCO Improvements for Audits</vt:lpstr>
      <vt:lpstr>ECCO Improvements for Audits: Action Plan</vt:lpstr>
      <vt:lpstr>PowerPoint Presentation</vt:lpstr>
      <vt:lpstr>PowerPoint Presentation</vt:lpstr>
      <vt:lpstr>Synar: ECCO Updates</vt:lpstr>
      <vt:lpstr>Synar: ECCO Updates</vt:lpstr>
      <vt:lpstr>Synar: Merchant Tracker</vt:lpstr>
      <vt:lpstr>Synar: Downloading Reports</vt:lpstr>
      <vt:lpstr>PowerPoint Presentation</vt:lpstr>
      <vt:lpstr>Q and 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Jessica Dicken</cp:lastModifiedBy>
  <cp:revision>518</cp:revision>
  <cp:lastPrinted>2018-03-22T13:26:44Z</cp:lastPrinted>
  <dcterms:created xsi:type="dcterms:W3CDTF">2015-07-07T20:02:11Z</dcterms:created>
  <dcterms:modified xsi:type="dcterms:W3CDTF">2019-08-11T13:30:30Z</dcterms:modified>
</cp:coreProperties>
</file>